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ink/ink1.xml" ContentType="application/inkml+xml"/>
  <Override PartName="/ppt/notesSlides/notesSlide17.xml" ContentType="application/vnd.openxmlformats-officedocument.presentationml.notesSlide+xml"/>
  <Override PartName="/ppt/ink/ink2.xml" ContentType="application/inkml+xml"/>
  <Override PartName="/ppt/notesSlides/notesSlide18.xml" ContentType="application/vnd.openxmlformats-officedocument.presentationml.notesSlide+xml"/>
  <Override PartName="/ppt/ink/ink3.xml" ContentType="application/inkml+xml"/>
  <Override PartName="/ppt/notesSlides/notesSlide19.xml" ContentType="application/vnd.openxmlformats-officedocument.presentationml.notesSlide+xml"/>
  <Override PartName="/ppt/ink/ink4.xml" ContentType="application/inkml+xml"/>
  <Override PartName="/ppt/notesSlides/notesSlide20.xml" ContentType="application/vnd.openxmlformats-officedocument.presentationml.notesSlide+xml"/>
  <Override PartName="/ppt/ink/ink5.xml" ContentType="application/inkml+xml"/>
  <Override PartName="/ppt/notesSlides/notesSlide21.xml" ContentType="application/vnd.openxmlformats-officedocument.presentationml.notesSlide+xml"/>
  <Override PartName="/ppt/ink/ink6.xml" ContentType="application/inkml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1" r:id="rId1"/>
  </p:sldMasterIdLst>
  <p:notesMasterIdLst>
    <p:notesMasterId r:id="rId24"/>
  </p:notesMasterIdLst>
  <p:sldIdLst>
    <p:sldId id="296" r:id="rId2"/>
    <p:sldId id="297" r:id="rId3"/>
    <p:sldId id="298" r:id="rId4"/>
    <p:sldId id="299" r:id="rId5"/>
    <p:sldId id="323" r:id="rId6"/>
    <p:sldId id="302" r:id="rId7"/>
    <p:sldId id="303" r:id="rId8"/>
    <p:sldId id="304" r:id="rId9"/>
    <p:sldId id="305" r:id="rId10"/>
    <p:sldId id="306" r:id="rId11"/>
    <p:sldId id="307" r:id="rId12"/>
    <p:sldId id="308" r:id="rId13"/>
    <p:sldId id="309" r:id="rId14"/>
    <p:sldId id="310" r:id="rId15"/>
    <p:sldId id="311" r:id="rId16"/>
    <p:sldId id="312" r:id="rId17"/>
    <p:sldId id="320" r:id="rId18"/>
    <p:sldId id="313" r:id="rId19"/>
    <p:sldId id="321" r:id="rId20"/>
    <p:sldId id="322" r:id="rId21"/>
    <p:sldId id="318" r:id="rId22"/>
    <p:sldId id="324" r:id="rId23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9B895"/>
    <a:srgbClr val="2B324F"/>
    <a:srgbClr val="7783B5"/>
    <a:srgbClr val="55639D"/>
    <a:srgbClr val="959EC5"/>
    <a:srgbClr val="CED2E4"/>
    <a:srgbClr val="4764B0"/>
    <a:srgbClr val="413787"/>
    <a:srgbClr val="4D9DA3"/>
    <a:srgbClr val="DC02A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917" autoAdjust="0"/>
    <p:restoredTop sz="96733" autoAdjust="0"/>
  </p:normalViewPr>
  <p:slideViewPr>
    <p:cSldViewPr snapToGrid="0">
      <p:cViewPr varScale="1">
        <p:scale>
          <a:sx n="110" d="100"/>
          <a:sy n="110" d="100"/>
        </p:scale>
        <p:origin x="126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7-28T21:09:43.279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35872 6169 128,'41'-46'0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7-28T21:09:43.279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35872 6169 128,'41'-46'0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7-28T20:48:49.16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35872 6169 128,'41'-46'0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7-28T20:48:49.16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35872 6169 128,'41'-46'0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7-28T20:48:49.16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35872 6169 128,'41'-46'0</inkml:trace>
</inkml:ink>
</file>

<file path=ppt/ink/ink6.xml><?xml version="1.0" encoding="utf-8"?>
<inkml:ink xmlns:inkml="http://www.w3.org/2003/InkML">
  <inkml:definitions/>
  <inkml:traceGroup>
    <inkml:annotationXML>
      <emma:emma xmlns:emma="http://www.w3.org/2003/04/emma" version="1.0">
        <emma:interpretation id="{09B04111-F57A-4460-A7C6-565A4D8F3E59}" emma:medium="tactile" emma:mode="ink">
          <msink:context xmlns:msink="http://schemas.microsoft.com/ink/2010/main" type="inkDrawing" rotatedBoundingBox="12147,10730 12199,10874 12195,10875 12143,10731" semanticType="callout" shapeName="Other"/>
        </emma:interpretation>
      </emma:emma>
    </inkml:annotationXML>
  </inkml:traceGroup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A483A7-9749-4A28-965A-14BDB572FF05}" type="datetimeFigureOut">
              <a:rPr lang="ko-KR" altLang="en-US" smtClean="0"/>
              <a:t>2016-08-02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698ECC-DDBE-483D-A023-60A02BA84A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02072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ko-KR" altLang="en-US" dirty="0"/>
            </a:br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0C2690E-5898-41F6-8DC7-4B43F1397684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332791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Shape 11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7221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Shape 1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60932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Shape 1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47896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Shape 1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07919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Shape 1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25941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Shape 1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53278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Shape 1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185313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Shape 1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327746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Shape 1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6419283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Shape 1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1277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4698ECC-DDBE-483D-A023-60A02BA84AE3}" type="slidenum">
              <a:rPr kumimoji="0" lang="ko-KR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89038915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Shape 1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5102970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Shape 1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3603472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C2690E-5898-41F6-8DC7-4B43F139768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30888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436629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0C2690E-5898-41F6-8DC7-4B43F1397684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259367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C2690E-5898-41F6-8DC7-4B43F139768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1263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34020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090331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65795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Shape 1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98048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31"/>
            <a:ext cx="7772400" cy="1470025"/>
          </a:xfrm>
          <a:noFill/>
          <a:ln>
            <a:noFill/>
          </a:ln>
        </p:spPr>
        <p:txBody>
          <a:bodyPr>
            <a:norm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>
            <a:lvl1pPr>
              <a:defRPr sz="4062" b="1">
                <a:ln w="6350">
                  <a:solidFill>
                    <a:schemeClr val="bg1"/>
                  </a:solidFill>
                </a:ln>
                <a:solidFill>
                  <a:srgbClr val="362D7C"/>
                </a:solidFill>
                <a:effectLst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ln w="3175">
                  <a:solidFill>
                    <a:schemeClr val="bg1"/>
                  </a:solidFill>
                </a:ln>
                <a:solidFill>
                  <a:srgbClr val="362D7C"/>
                </a:solidFill>
              </a:defRPr>
            </a:lvl1pPr>
            <a:lvl2pPr marL="3596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7193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789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4386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983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1579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5176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8773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D0A499-E82F-432C-A282-98CBCA352184}" type="datetime1">
              <a:rPr lang="en-US" smtClean="0"/>
              <a:t>8/2/2016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7242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A99D6-6198-4466-8077-DD24DBC71B08}" type="datetime1">
              <a:rPr lang="en-US" smtClean="0"/>
              <a:t>8/2/2016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356354"/>
            <a:ext cx="2133600" cy="365125"/>
          </a:xfrm>
          <a:prstGeom prst="rect">
            <a:avLst/>
          </a:prstGeom>
        </p:spPr>
        <p:txBody>
          <a:bodyPr/>
          <a:lstStyle/>
          <a:p>
            <a:fld id="{D6055C92-0B2E-4E17-81D6-607D66B61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3106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44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44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5BBE1-7BE0-4589-9CBA-1BBBBA6D4FC5}" type="datetime1">
              <a:rPr lang="en-US" smtClean="0"/>
              <a:t>8/2/2016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356354"/>
            <a:ext cx="2133600" cy="365125"/>
          </a:xfrm>
          <a:prstGeom prst="rect">
            <a:avLst/>
          </a:prstGeom>
        </p:spPr>
        <p:txBody>
          <a:bodyPr/>
          <a:lstStyle/>
          <a:p>
            <a:fld id="{D6055C92-0B2E-4E17-81D6-607D66B61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9346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 4개" type="fourObj">
  <p:cSld name="제목 및 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186" y="1600187"/>
            <a:ext cx="4038480" cy="2195982"/>
          </a:xfrm>
        </p:spPr>
        <p:txBody>
          <a:bodyPr/>
          <a:lstStyle>
            <a:lvl1pPr>
              <a:defRPr sz="2585"/>
            </a:lvl1pPr>
            <a:lvl2pPr>
              <a:defRPr sz="2215"/>
            </a:lvl2pPr>
            <a:lvl3pPr>
              <a:defRPr sz="1846"/>
            </a:lvl3pPr>
            <a:lvl4pPr>
              <a:defRPr sz="1662"/>
            </a:lvl4pPr>
            <a:lvl5pPr>
              <a:defRPr sz="1662"/>
            </a:lvl5pPr>
            <a:lvl6pPr>
              <a:defRPr sz="1662"/>
            </a:lvl6pPr>
            <a:lvl7pPr>
              <a:defRPr sz="1662"/>
            </a:lvl7pPr>
            <a:lvl8pPr>
              <a:defRPr sz="1662"/>
            </a:lvl8pPr>
            <a:lvl9pPr>
              <a:defRPr sz="1662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 편집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062" y="1600187"/>
            <a:ext cx="4038480" cy="2195982"/>
          </a:xfrm>
        </p:spPr>
        <p:txBody>
          <a:bodyPr/>
          <a:lstStyle>
            <a:lvl1pPr>
              <a:defRPr sz="2585"/>
            </a:lvl1pPr>
            <a:lvl2pPr>
              <a:defRPr sz="2215"/>
            </a:lvl2pPr>
            <a:lvl3pPr>
              <a:defRPr sz="1846"/>
            </a:lvl3pPr>
            <a:lvl4pPr>
              <a:defRPr sz="1662"/>
            </a:lvl4pPr>
            <a:lvl5pPr>
              <a:defRPr sz="1662"/>
            </a:lvl5pPr>
            <a:lvl6pPr>
              <a:defRPr sz="1662"/>
            </a:lvl6pPr>
            <a:lvl7pPr>
              <a:defRPr sz="1662"/>
            </a:lvl7pPr>
            <a:lvl8pPr>
              <a:defRPr sz="1662"/>
            </a:lvl8pPr>
            <a:lvl9pPr>
              <a:defRPr sz="1662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 편집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half" idx="3"/>
          </p:nvPr>
        </p:nvSpPr>
        <p:spPr>
          <a:xfrm>
            <a:off x="456014" y="3984188"/>
            <a:ext cx="4038480" cy="2195982"/>
          </a:xfrm>
        </p:spPr>
        <p:txBody>
          <a:bodyPr/>
          <a:lstStyle>
            <a:lvl1pPr>
              <a:defRPr sz="2585"/>
            </a:lvl1pPr>
            <a:lvl2pPr>
              <a:defRPr sz="2215"/>
            </a:lvl2pPr>
            <a:lvl3pPr>
              <a:defRPr sz="1846"/>
            </a:lvl3pPr>
            <a:lvl4pPr>
              <a:defRPr sz="1662"/>
            </a:lvl4pPr>
            <a:lvl5pPr>
              <a:defRPr sz="1662"/>
            </a:lvl5pPr>
            <a:lvl6pPr>
              <a:defRPr sz="1662"/>
            </a:lvl6pPr>
            <a:lvl7pPr>
              <a:defRPr sz="1662"/>
            </a:lvl7pPr>
            <a:lvl8pPr>
              <a:defRPr sz="1662"/>
            </a:lvl8pPr>
            <a:lvl9pPr>
              <a:defRPr sz="1662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 편집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half" idx="4"/>
          </p:nvPr>
        </p:nvSpPr>
        <p:spPr>
          <a:xfrm>
            <a:off x="4646890" y="3984188"/>
            <a:ext cx="4038480" cy="2195982"/>
          </a:xfrm>
        </p:spPr>
        <p:txBody>
          <a:bodyPr/>
          <a:lstStyle>
            <a:lvl1pPr>
              <a:defRPr sz="2585"/>
            </a:lvl1pPr>
            <a:lvl2pPr>
              <a:defRPr sz="2215"/>
            </a:lvl2pPr>
            <a:lvl3pPr>
              <a:defRPr sz="1846"/>
            </a:lvl3pPr>
            <a:lvl4pPr>
              <a:defRPr sz="1662"/>
            </a:lvl4pPr>
            <a:lvl5pPr>
              <a:defRPr sz="1662"/>
            </a:lvl5pPr>
            <a:lvl6pPr>
              <a:defRPr sz="1662"/>
            </a:lvl6pPr>
            <a:lvl7pPr>
              <a:defRPr sz="1662"/>
            </a:lvl7pPr>
            <a:lvl8pPr>
              <a:defRPr sz="1662"/>
            </a:lvl8pPr>
            <a:lvl9pPr>
              <a:defRPr sz="1662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 편집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10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D8D7A7C4-C82A-4D21-9AB0-F0C5A1D3EF09}" type="datetime1">
              <a:rPr lang="ko-KR" altLang="en-US" smtClean="0"/>
              <a:pPr lvl="0">
                <a:defRPr lang="ko-KR" altLang="en-US"/>
              </a:pPr>
              <a:t>2016-08-02</a:t>
            </a:fld>
            <a:endParaRPr lang="ko-KR" altLang="en-US"/>
          </a:p>
        </p:txBody>
      </p:sp>
      <p:sp>
        <p:nvSpPr>
          <p:cNvPr id="11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12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006" y="6356300"/>
            <a:ext cx="2133536" cy="365122"/>
          </a:xfrm>
          <a:prstGeom prst="rect">
            <a:avLst/>
          </a:prstGeom>
        </p:spPr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 smtClean="0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6433839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8582" y="97583"/>
            <a:ext cx="5410944" cy="634081"/>
          </a:xfrm>
        </p:spPr>
        <p:txBody>
          <a:bodyPr>
            <a:normAutofit/>
          </a:bodyPr>
          <a:lstStyle>
            <a:lvl1pPr algn="l">
              <a:defRPr sz="3046" b="1">
                <a:solidFill>
                  <a:srgbClr val="413787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14851" y="980729"/>
            <a:ext cx="8663141" cy="5428384"/>
          </a:xfrm>
        </p:spPr>
        <p:txBody>
          <a:bodyPr/>
          <a:lstStyle>
            <a:lvl1pPr marL="269747" indent="-269747">
              <a:buFont typeface="Courier New" pitchFamily="49" charset="0"/>
              <a:buChar char="o"/>
              <a:defRPr sz="1846">
                <a:solidFill>
                  <a:schemeClr val="tx1"/>
                </a:solidFill>
              </a:defRPr>
            </a:lvl1pPr>
            <a:lvl2pPr marL="332316">
              <a:defRPr sz="1662">
                <a:solidFill>
                  <a:schemeClr val="tx1"/>
                </a:solidFill>
              </a:defRPr>
            </a:lvl2pPr>
            <a:lvl3pPr marL="498474" indent="-179832">
              <a:buFont typeface="Arial" pitchFamily="34" charset="0"/>
              <a:buChar char="•"/>
              <a:defRPr sz="1477">
                <a:solidFill>
                  <a:schemeClr val="tx1"/>
                </a:solidFill>
              </a:defRPr>
            </a:lvl3pPr>
            <a:lvl4pPr marL="598169">
              <a:defRPr sz="1292">
                <a:solidFill>
                  <a:schemeClr val="tx1"/>
                </a:solidFill>
              </a:defRPr>
            </a:lvl4pPr>
            <a:lvl5pPr marL="764327">
              <a:defRPr sz="1108">
                <a:solidFill>
                  <a:schemeClr val="tx1"/>
                </a:solidFill>
              </a:defRPr>
            </a:lvl5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760167" y="6580956"/>
            <a:ext cx="759654" cy="203509"/>
          </a:xfrm>
        </p:spPr>
        <p:txBody>
          <a:bodyPr/>
          <a:lstStyle>
            <a:lvl1pPr algn="ctr">
              <a:defRPr/>
            </a:lvl1pPr>
          </a:lstStyle>
          <a:p>
            <a:fld id="{1EBE19AE-E50A-4C71-B0A7-D3D5A3F289D4}" type="datetime1">
              <a:rPr lang="en-US" smtClean="0"/>
              <a:t>8/2/2016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71454" y="6543398"/>
            <a:ext cx="395811" cy="257693"/>
          </a:xfrm>
          <a:prstGeom prst="rect">
            <a:avLst/>
          </a:prstGeom>
        </p:spPr>
        <p:txBody>
          <a:bodyPr/>
          <a:lstStyle>
            <a:lvl1pPr algn="r">
              <a:defRPr sz="1015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51100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3"/>
            <a:ext cx="7772400" cy="1362075"/>
          </a:xfrm>
        </p:spPr>
        <p:txBody>
          <a:bodyPr anchor="t"/>
          <a:lstStyle>
            <a:lvl1pPr algn="l">
              <a:defRPr sz="3139" b="1" cap="all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1569">
                <a:solidFill>
                  <a:schemeClr val="tx1">
                    <a:tint val="75000"/>
                  </a:schemeClr>
                </a:solidFill>
              </a:defRPr>
            </a:lvl1pPr>
            <a:lvl2pPr marL="359664" indent="0">
              <a:buNone/>
              <a:defRPr sz="1385">
                <a:solidFill>
                  <a:schemeClr val="tx1">
                    <a:tint val="75000"/>
                  </a:schemeClr>
                </a:solidFill>
              </a:defRPr>
            </a:lvl2pPr>
            <a:lvl3pPr marL="719328" indent="0">
              <a:buNone/>
              <a:defRPr sz="1292">
                <a:solidFill>
                  <a:schemeClr val="tx1">
                    <a:tint val="75000"/>
                  </a:schemeClr>
                </a:solidFill>
              </a:defRPr>
            </a:lvl3pPr>
            <a:lvl4pPr marL="1078991" indent="0">
              <a:buNone/>
              <a:defRPr sz="1108">
                <a:solidFill>
                  <a:schemeClr val="tx1">
                    <a:tint val="75000"/>
                  </a:schemeClr>
                </a:solidFill>
              </a:defRPr>
            </a:lvl4pPr>
            <a:lvl5pPr marL="1438654" indent="0">
              <a:buNone/>
              <a:defRPr sz="1108">
                <a:solidFill>
                  <a:schemeClr val="tx1">
                    <a:tint val="75000"/>
                  </a:schemeClr>
                </a:solidFill>
              </a:defRPr>
            </a:lvl5pPr>
            <a:lvl6pPr marL="1798318" indent="0">
              <a:buNone/>
              <a:defRPr sz="1108">
                <a:solidFill>
                  <a:schemeClr val="tx1">
                    <a:tint val="75000"/>
                  </a:schemeClr>
                </a:solidFill>
              </a:defRPr>
            </a:lvl6pPr>
            <a:lvl7pPr marL="2157982" indent="0">
              <a:buNone/>
              <a:defRPr sz="1108">
                <a:solidFill>
                  <a:schemeClr val="tx1">
                    <a:tint val="75000"/>
                  </a:schemeClr>
                </a:solidFill>
              </a:defRPr>
            </a:lvl7pPr>
            <a:lvl8pPr marL="2517645" indent="0">
              <a:buNone/>
              <a:defRPr sz="1108">
                <a:solidFill>
                  <a:schemeClr val="tx1">
                    <a:tint val="75000"/>
                  </a:schemeClr>
                </a:solidFill>
              </a:defRPr>
            </a:lvl8pPr>
            <a:lvl9pPr marL="2877309" indent="0">
              <a:buNone/>
              <a:defRPr sz="110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F424D0-DDD4-4253-A68A-80B800A96D93}" type="datetime1">
              <a:rPr lang="en-US" smtClean="0"/>
              <a:t>8/2/2016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356354"/>
            <a:ext cx="2133600" cy="365125"/>
          </a:xfrm>
          <a:prstGeom prst="rect">
            <a:avLst/>
          </a:prstGeom>
        </p:spPr>
        <p:txBody>
          <a:bodyPr/>
          <a:lstStyle/>
          <a:p>
            <a:fld id="{D6055C92-0B2E-4E17-81D6-607D66B61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7277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5"/>
            <a:ext cx="4040188" cy="639763"/>
          </a:xfrm>
        </p:spPr>
        <p:txBody>
          <a:bodyPr anchor="b"/>
          <a:lstStyle>
            <a:lvl1pPr marL="0" indent="0">
              <a:buNone/>
              <a:defRPr sz="1846" b="1"/>
            </a:lvl1pPr>
            <a:lvl2pPr marL="359664" indent="0">
              <a:buNone/>
              <a:defRPr sz="1569" b="1"/>
            </a:lvl2pPr>
            <a:lvl3pPr marL="719328" indent="0">
              <a:buNone/>
              <a:defRPr sz="1385" b="1"/>
            </a:lvl3pPr>
            <a:lvl4pPr marL="1078991" indent="0">
              <a:buNone/>
              <a:defRPr sz="1292" b="1"/>
            </a:lvl4pPr>
            <a:lvl5pPr marL="1438654" indent="0">
              <a:buNone/>
              <a:defRPr sz="1292" b="1"/>
            </a:lvl5pPr>
            <a:lvl6pPr marL="1798318" indent="0">
              <a:buNone/>
              <a:defRPr sz="1292" b="1"/>
            </a:lvl6pPr>
            <a:lvl7pPr marL="2157982" indent="0">
              <a:buNone/>
              <a:defRPr sz="1292" b="1"/>
            </a:lvl7pPr>
            <a:lvl8pPr marL="2517645" indent="0">
              <a:buNone/>
              <a:defRPr sz="1292" b="1"/>
            </a:lvl8pPr>
            <a:lvl9pPr marL="2877309" indent="0">
              <a:buNone/>
              <a:defRPr sz="1292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1846"/>
            </a:lvl1pPr>
            <a:lvl2pPr>
              <a:defRPr sz="1569"/>
            </a:lvl2pPr>
            <a:lvl3pPr>
              <a:defRPr sz="1385"/>
            </a:lvl3pPr>
            <a:lvl4pPr>
              <a:defRPr sz="1292"/>
            </a:lvl4pPr>
            <a:lvl5pPr>
              <a:defRPr sz="1292"/>
            </a:lvl5pPr>
            <a:lvl6pPr>
              <a:defRPr sz="1292"/>
            </a:lvl6pPr>
            <a:lvl7pPr>
              <a:defRPr sz="1292"/>
            </a:lvl7pPr>
            <a:lvl8pPr>
              <a:defRPr sz="1292"/>
            </a:lvl8pPr>
            <a:lvl9pPr>
              <a:defRPr sz="1292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9" y="1535115"/>
            <a:ext cx="4041775" cy="639763"/>
          </a:xfrm>
        </p:spPr>
        <p:txBody>
          <a:bodyPr anchor="b"/>
          <a:lstStyle>
            <a:lvl1pPr marL="0" indent="0">
              <a:buNone/>
              <a:defRPr sz="1846" b="1"/>
            </a:lvl1pPr>
            <a:lvl2pPr marL="359664" indent="0">
              <a:buNone/>
              <a:defRPr sz="1569" b="1"/>
            </a:lvl2pPr>
            <a:lvl3pPr marL="719328" indent="0">
              <a:buNone/>
              <a:defRPr sz="1385" b="1"/>
            </a:lvl3pPr>
            <a:lvl4pPr marL="1078991" indent="0">
              <a:buNone/>
              <a:defRPr sz="1292" b="1"/>
            </a:lvl4pPr>
            <a:lvl5pPr marL="1438654" indent="0">
              <a:buNone/>
              <a:defRPr sz="1292" b="1"/>
            </a:lvl5pPr>
            <a:lvl6pPr marL="1798318" indent="0">
              <a:buNone/>
              <a:defRPr sz="1292" b="1"/>
            </a:lvl6pPr>
            <a:lvl7pPr marL="2157982" indent="0">
              <a:buNone/>
              <a:defRPr sz="1292" b="1"/>
            </a:lvl7pPr>
            <a:lvl8pPr marL="2517645" indent="0">
              <a:buNone/>
              <a:defRPr sz="1292" b="1"/>
            </a:lvl8pPr>
            <a:lvl9pPr marL="2877309" indent="0">
              <a:buNone/>
              <a:defRPr sz="1292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9" y="2174875"/>
            <a:ext cx="4041775" cy="3951288"/>
          </a:xfrm>
        </p:spPr>
        <p:txBody>
          <a:bodyPr/>
          <a:lstStyle>
            <a:lvl1pPr>
              <a:defRPr sz="1846"/>
            </a:lvl1pPr>
            <a:lvl2pPr>
              <a:defRPr sz="1569"/>
            </a:lvl2pPr>
            <a:lvl3pPr>
              <a:defRPr sz="1385"/>
            </a:lvl3pPr>
            <a:lvl4pPr>
              <a:defRPr sz="1292"/>
            </a:lvl4pPr>
            <a:lvl5pPr>
              <a:defRPr sz="1292"/>
            </a:lvl5pPr>
            <a:lvl6pPr>
              <a:defRPr sz="1292"/>
            </a:lvl6pPr>
            <a:lvl7pPr>
              <a:defRPr sz="1292"/>
            </a:lvl7pPr>
            <a:lvl8pPr>
              <a:defRPr sz="1292"/>
            </a:lvl8pPr>
            <a:lvl9pPr>
              <a:defRPr sz="1292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C1BA76-5856-4760-B30F-D50736C86751}" type="datetime1">
              <a:rPr lang="en-US" smtClean="0"/>
              <a:t>8/2/2016</a:t>
            </a:fld>
            <a:endParaRPr 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6553200" y="6356354"/>
            <a:ext cx="2133600" cy="365125"/>
          </a:xfrm>
          <a:prstGeom prst="rect">
            <a:avLst/>
          </a:prstGeom>
        </p:spPr>
        <p:txBody>
          <a:bodyPr/>
          <a:lstStyle/>
          <a:p>
            <a:fld id="{D6055C92-0B2E-4E17-81D6-607D66B61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5352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3"/>
            <a:ext cx="4038600" cy="4525963"/>
          </a:xfrm>
        </p:spPr>
        <p:txBody>
          <a:bodyPr/>
          <a:lstStyle>
            <a:lvl1pPr>
              <a:defRPr sz="2215"/>
            </a:lvl1pPr>
            <a:lvl2pPr>
              <a:defRPr sz="1846"/>
            </a:lvl2pPr>
            <a:lvl3pPr>
              <a:defRPr sz="1569"/>
            </a:lvl3pPr>
            <a:lvl4pPr>
              <a:defRPr sz="1385"/>
            </a:lvl4pPr>
            <a:lvl5pPr>
              <a:defRPr sz="1385"/>
            </a:lvl5pPr>
            <a:lvl6pPr>
              <a:defRPr sz="1385"/>
            </a:lvl6pPr>
            <a:lvl7pPr>
              <a:defRPr sz="1385"/>
            </a:lvl7pPr>
            <a:lvl8pPr>
              <a:defRPr sz="1385"/>
            </a:lvl8pPr>
            <a:lvl9pPr>
              <a:defRPr sz="1385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3"/>
            <a:ext cx="4038600" cy="4525963"/>
          </a:xfrm>
        </p:spPr>
        <p:txBody>
          <a:bodyPr/>
          <a:lstStyle>
            <a:lvl1pPr>
              <a:defRPr sz="2215"/>
            </a:lvl1pPr>
            <a:lvl2pPr>
              <a:defRPr sz="1846"/>
            </a:lvl2pPr>
            <a:lvl3pPr>
              <a:defRPr sz="1569"/>
            </a:lvl3pPr>
            <a:lvl4pPr>
              <a:defRPr sz="1385"/>
            </a:lvl4pPr>
            <a:lvl5pPr>
              <a:defRPr sz="1385"/>
            </a:lvl5pPr>
            <a:lvl6pPr>
              <a:defRPr sz="1385"/>
            </a:lvl6pPr>
            <a:lvl7pPr>
              <a:defRPr sz="1385"/>
            </a:lvl7pPr>
            <a:lvl8pPr>
              <a:defRPr sz="1385"/>
            </a:lvl8pPr>
            <a:lvl9pPr>
              <a:defRPr sz="1385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20EF8-8EAA-40D3-8659-F3500327C0E6}" type="datetime1">
              <a:rPr lang="en-US" smtClean="0"/>
              <a:t>8/2/2016</a:t>
            </a:fld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6553200" y="6356354"/>
            <a:ext cx="2133600" cy="365125"/>
          </a:xfrm>
          <a:prstGeom prst="rect">
            <a:avLst/>
          </a:prstGeom>
        </p:spPr>
        <p:txBody>
          <a:bodyPr/>
          <a:lstStyle/>
          <a:p>
            <a:fld id="{D6055C92-0B2E-4E17-81D6-607D66B61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3708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862A3A-3184-483B-BEE4-12473B63CCC6}" type="datetime1">
              <a:rPr lang="en-US" smtClean="0"/>
              <a:t>8/2/2016</a:t>
            </a:fld>
            <a:endParaRPr 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6553200" y="6356354"/>
            <a:ext cx="2133600" cy="365125"/>
          </a:xfrm>
          <a:prstGeom prst="rect">
            <a:avLst/>
          </a:prstGeom>
        </p:spPr>
        <p:txBody>
          <a:bodyPr/>
          <a:lstStyle/>
          <a:p>
            <a:fld id="{D6055C92-0B2E-4E17-81D6-607D66B61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6907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4E160-FB7A-48B4-B803-D05AD1E883B8}" type="datetime1">
              <a:rPr lang="en-US" smtClean="0"/>
              <a:t>8/2/2016</a:t>
            </a:fld>
            <a:endParaRPr 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553200" y="6356354"/>
            <a:ext cx="2133600" cy="365125"/>
          </a:xfrm>
          <a:prstGeom prst="rect">
            <a:avLst/>
          </a:prstGeom>
        </p:spPr>
        <p:txBody>
          <a:bodyPr/>
          <a:lstStyle/>
          <a:p>
            <a:fld id="{D6055C92-0B2E-4E17-81D6-607D66B61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8422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4" y="273051"/>
            <a:ext cx="3008313" cy="1162051"/>
          </a:xfrm>
        </p:spPr>
        <p:txBody>
          <a:bodyPr anchor="b"/>
          <a:lstStyle>
            <a:lvl1pPr algn="l">
              <a:defRPr sz="1569" b="1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1" y="273055"/>
            <a:ext cx="5111750" cy="5853113"/>
          </a:xfrm>
        </p:spPr>
        <p:txBody>
          <a:bodyPr/>
          <a:lstStyle>
            <a:lvl1pPr>
              <a:defRPr sz="2492"/>
            </a:lvl1pPr>
            <a:lvl2pPr>
              <a:defRPr sz="2215"/>
            </a:lvl2pPr>
            <a:lvl3pPr>
              <a:defRPr sz="1846"/>
            </a:lvl3pPr>
            <a:lvl4pPr>
              <a:defRPr sz="1569"/>
            </a:lvl4pPr>
            <a:lvl5pPr>
              <a:defRPr sz="1569"/>
            </a:lvl5pPr>
            <a:lvl6pPr>
              <a:defRPr sz="1569"/>
            </a:lvl6pPr>
            <a:lvl7pPr>
              <a:defRPr sz="1569"/>
            </a:lvl7pPr>
            <a:lvl8pPr>
              <a:defRPr sz="1569"/>
            </a:lvl8pPr>
            <a:lvl9pPr>
              <a:defRPr sz="1569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4" y="1435103"/>
            <a:ext cx="3008313" cy="4691063"/>
          </a:xfrm>
        </p:spPr>
        <p:txBody>
          <a:bodyPr/>
          <a:lstStyle>
            <a:lvl1pPr marL="0" indent="0">
              <a:buNone/>
              <a:defRPr sz="1108"/>
            </a:lvl1pPr>
            <a:lvl2pPr marL="359664" indent="0">
              <a:buNone/>
              <a:defRPr sz="923"/>
            </a:lvl2pPr>
            <a:lvl3pPr marL="719328" indent="0">
              <a:buNone/>
              <a:defRPr sz="831"/>
            </a:lvl3pPr>
            <a:lvl4pPr marL="1078991" indent="0">
              <a:buNone/>
              <a:defRPr sz="738"/>
            </a:lvl4pPr>
            <a:lvl5pPr marL="1438654" indent="0">
              <a:buNone/>
              <a:defRPr sz="738"/>
            </a:lvl5pPr>
            <a:lvl6pPr marL="1798318" indent="0">
              <a:buNone/>
              <a:defRPr sz="738"/>
            </a:lvl6pPr>
            <a:lvl7pPr marL="2157982" indent="0">
              <a:buNone/>
              <a:defRPr sz="738"/>
            </a:lvl7pPr>
            <a:lvl8pPr marL="2517645" indent="0">
              <a:buNone/>
              <a:defRPr sz="738"/>
            </a:lvl8pPr>
            <a:lvl9pPr marL="2877309" indent="0">
              <a:buNone/>
              <a:defRPr sz="738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BAF7EA-671B-407C-A753-BE2DF803884E}" type="datetime1">
              <a:rPr lang="en-US" smtClean="0"/>
              <a:t>8/2/2016</a:t>
            </a:fld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6553200" y="6356354"/>
            <a:ext cx="2133600" cy="365125"/>
          </a:xfrm>
          <a:prstGeom prst="rect">
            <a:avLst/>
          </a:prstGeom>
        </p:spPr>
        <p:txBody>
          <a:bodyPr/>
          <a:lstStyle/>
          <a:p>
            <a:fld id="{D6055C92-0B2E-4E17-81D6-607D66B61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6839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2"/>
            <a:ext cx="5486400" cy="566739"/>
          </a:xfrm>
        </p:spPr>
        <p:txBody>
          <a:bodyPr anchor="b"/>
          <a:lstStyle>
            <a:lvl1pPr algn="l">
              <a:defRPr sz="1569" b="1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2492"/>
            </a:lvl1pPr>
            <a:lvl2pPr marL="359664" indent="0">
              <a:buNone/>
              <a:defRPr sz="2215"/>
            </a:lvl2pPr>
            <a:lvl3pPr marL="719328" indent="0">
              <a:buNone/>
              <a:defRPr sz="1846"/>
            </a:lvl3pPr>
            <a:lvl4pPr marL="1078991" indent="0">
              <a:buNone/>
              <a:defRPr sz="1569"/>
            </a:lvl4pPr>
            <a:lvl5pPr marL="1438654" indent="0">
              <a:buNone/>
              <a:defRPr sz="1569"/>
            </a:lvl5pPr>
            <a:lvl6pPr marL="1798318" indent="0">
              <a:buNone/>
              <a:defRPr sz="1569"/>
            </a:lvl6pPr>
            <a:lvl7pPr marL="2157982" indent="0">
              <a:buNone/>
              <a:defRPr sz="1569"/>
            </a:lvl7pPr>
            <a:lvl8pPr marL="2517645" indent="0">
              <a:buNone/>
              <a:defRPr sz="1569"/>
            </a:lvl8pPr>
            <a:lvl9pPr marL="2877309" indent="0">
              <a:buNone/>
              <a:defRPr sz="1569"/>
            </a:lvl9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41"/>
            <a:ext cx="5486400" cy="804863"/>
          </a:xfrm>
        </p:spPr>
        <p:txBody>
          <a:bodyPr/>
          <a:lstStyle>
            <a:lvl1pPr marL="0" indent="0">
              <a:buNone/>
              <a:defRPr sz="1108"/>
            </a:lvl1pPr>
            <a:lvl2pPr marL="359664" indent="0">
              <a:buNone/>
              <a:defRPr sz="923"/>
            </a:lvl2pPr>
            <a:lvl3pPr marL="719328" indent="0">
              <a:buNone/>
              <a:defRPr sz="831"/>
            </a:lvl3pPr>
            <a:lvl4pPr marL="1078991" indent="0">
              <a:buNone/>
              <a:defRPr sz="738"/>
            </a:lvl4pPr>
            <a:lvl5pPr marL="1438654" indent="0">
              <a:buNone/>
              <a:defRPr sz="738"/>
            </a:lvl5pPr>
            <a:lvl6pPr marL="1798318" indent="0">
              <a:buNone/>
              <a:defRPr sz="738"/>
            </a:lvl6pPr>
            <a:lvl7pPr marL="2157982" indent="0">
              <a:buNone/>
              <a:defRPr sz="738"/>
            </a:lvl7pPr>
            <a:lvl8pPr marL="2517645" indent="0">
              <a:buNone/>
              <a:defRPr sz="738"/>
            </a:lvl8pPr>
            <a:lvl9pPr marL="2877309" indent="0">
              <a:buNone/>
              <a:defRPr sz="738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1A06E-8EA5-45F2-BC2C-633B1144EFF2}" type="datetime1">
              <a:rPr lang="en-US" smtClean="0"/>
              <a:t>8/2/2016</a:t>
            </a:fld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6553200" y="6356354"/>
            <a:ext cx="2133600" cy="365125"/>
          </a:xfrm>
          <a:prstGeom prst="rect">
            <a:avLst/>
          </a:prstGeom>
        </p:spPr>
        <p:txBody>
          <a:bodyPr/>
          <a:lstStyle/>
          <a:p>
            <a:fld id="{D6055C92-0B2E-4E17-81D6-607D66B61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3383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 vert="horz" lIns="77925" tIns="38963" rIns="77925" bIns="38963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3"/>
            <a:ext cx="8229600" cy="4525963"/>
          </a:xfrm>
          <a:prstGeom prst="rect">
            <a:avLst/>
          </a:prstGeom>
        </p:spPr>
        <p:txBody>
          <a:bodyPr vert="horz" lIns="77925" tIns="38963" rIns="77925" bIns="38963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721798" y="6589269"/>
            <a:ext cx="773748" cy="195196"/>
          </a:xfrm>
          <a:prstGeom prst="rect">
            <a:avLst/>
          </a:prstGeom>
        </p:spPr>
        <p:txBody>
          <a:bodyPr vert="horz" lIns="77925" tIns="38963" rIns="77925" bIns="38963" rtlCol="0" anchor="ctr"/>
          <a:lstStyle>
            <a:lvl1pPr algn="ctr">
              <a:defRPr sz="9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A3DA1F-5E97-483F-8171-30DA8456C92F}" type="datetime1">
              <a:rPr lang="en-US" smtClean="0"/>
              <a:t>8/2/2016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575369"/>
            <a:ext cx="2895600" cy="204300"/>
          </a:xfrm>
          <a:prstGeom prst="rect">
            <a:avLst/>
          </a:prstGeom>
        </p:spPr>
        <p:txBody>
          <a:bodyPr vert="horz" lIns="77925" tIns="38963" rIns="77925" bIns="38963" rtlCol="0" anchor="ctr"/>
          <a:lstStyle>
            <a:lvl1pPr algn="ctr">
              <a:defRPr sz="9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2842" y="6543398"/>
            <a:ext cx="375351" cy="257693"/>
          </a:xfrm>
          <a:prstGeom prst="rect">
            <a:avLst/>
          </a:prstGeom>
        </p:spPr>
        <p:txBody>
          <a:bodyPr/>
          <a:lstStyle>
            <a:lvl1pPr algn="r">
              <a:defRPr sz="1015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&lt;#&gt;</a:t>
            </a:r>
          </a:p>
        </p:txBody>
      </p:sp>
    </p:spTree>
    <p:extLst>
      <p:ext uri="{BB962C8B-B14F-4D97-AF65-F5344CB8AC3E}">
        <p14:creationId xmlns:p14="http://schemas.microsoft.com/office/powerpoint/2010/main" val="41213022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  <p:sldLayoutId id="2147483723" r:id="rId12"/>
  </p:sldLayoutIdLst>
  <p:hf sldNum="0" hdr="0" ftr="0" dt="0"/>
  <p:txStyles>
    <p:titleStyle>
      <a:lvl1pPr algn="ctr" defTabSz="719328" rtl="0" eaLnBrk="1" latinLnBrk="1" hangingPunct="1">
        <a:spcBef>
          <a:spcPct val="0"/>
        </a:spcBef>
        <a:buNone/>
        <a:defRPr sz="3415" kern="1200">
          <a:solidFill>
            <a:srgbClr val="413787"/>
          </a:solidFill>
          <a:latin typeface="+mj-lt"/>
          <a:ea typeface="+mj-ea"/>
          <a:cs typeface="+mj-cs"/>
        </a:defRPr>
      </a:lvl1pPr>
    </p:titleStyle>
    <p:bodyStyle>
      <a:lvl1pPr marL="269747" indent="-269747" algn="l" defTabSz="719328" rtl="0" eaLnBrk="1" latinLnBrk="1" hangingPunct="1">
        <a:spcBef>
          <a:spcPct val="20000"/>
        </a:spcBef>
        <a:buFont typeface="Arial" pitchFamily="34" charset="0"/>
        <a:buChar char="•"/>
        <a:defRPr sz="2492" kern="1200">
          <a:solidFill>
            <a:srgbClr val="413787"/>
          </a:solidFill>
          <a:latin typeface="+mn-lt"/>
          <a:ea typeface="+mn-ea"/>
          <a:cs typeface="+mn-cs"/>
        </a:defRPr>
      </a:lvl1pPr>
      <a:lvl2pPr marL="584453" indent="-224790" algn="l" defTabSz="719328" rtl="0" eaLnBrk="1" latinLnBrk="1" hangingPunct="1">
        <a:spcBef>
          <a:spcPct val="20000"/>
        </a:spcBef>
        <a:buFont typeface="Arial" pitchFamily="34" charset="0"/>
        <a:buChar char="–"/>
        <a:defRPr sz="2215" kern="1200">
          <a:solidFill>
            <a:srgbClr val="413787"/>
          </a:solidFill>
          <a:latin typeface="+mn-lt"/>
          <a:ea typeface="+mn-ea"/>
          <a:cs typeface="+mn-cs"/>
        </a:defRPr>
      </a:lvl2pPr>
      <a:lvl3pPr marL="899159" indent="-179832" algn="l" defTabSz="719328" rtl="0" eaLnBrk="1" latinLnBrk="1" hangingPunct="1">
        <a:spcBef>
          <a:spcPct val="20000"/>
        </a:spcBef>
        <a:buFont typeface="Arial" pitchFamily="34" charset="0"/>
        <a:buChar char="•"/>
        <a:defRPr sz="1846" kern="1200">
          <a:solidFill>
            <a:srgbClr val="413787"/>
          </a:solidFill>
          <a:latin typeface="+mn-lt"/>
          <a:ea typeface="+mn-ea"/>
          <a:cs typeface="+mn-cs"/>
        </a:defRPr>
      </a:lvl3pPr>
      <a:lvl4pPr marL="1258822" indent="-179832" algn="l" defTabSz="719328" rtl="0" eaLnBrk="1" latinLnBrk="1" hangingPunct="1">
        <a:spcBef>
          <a:spcPct val="20000"/>
        </a:spcBef>
        <a:buFont typeface="Arial" pitchFamily="34" charset="0"/>
        <a:buChar char="–"/>
        <a:defRPr sz="1569" kern="1200">
          <a:solidFill>
            <a:srgbClr val="413787"/>
          </a:solidFill>
          <a:latin typeface="+mn-lt"/>
          <a:ea typeface="+mn-ea"/>
          <a:cs typeface="+mn-cs"/>
        </a:defRPr>
      </a:lvl4pPr>
      <a:lvl5pPr marL="1618486" indent="-179832" algn="l" defTabSz="719328" rtl="0" eaLnBrk="1" latinLnBrk="1" hangingPunct="1">
        <a:spcBef>
          <a:spcPct val="20000"/>
        </a:spcBef>
        <a:buFont typeface="Arial" pitchFamily="34" charset="0"/>
        <a:buChar char="»"/>
        <a:defRPr sz="1569" kern="1200">
          <a:solidFill>
            <a:srgbClr val="413787"/>
          </a:solidFill>
          <a:latin typeface="+mn-lt"/>
          <a:ea typeface="+mn-ea"/>
          <a:cs typeface="+mn-cs"/>
        </a:defRPr>
      </a:lvl5pPr>
      <a:lvl6pPr marL="1978150" indent="-179832" algn="l" defTabSz="719328" rtl="0" eaLnBrk="1" latinLnBrk="1" hangingPunct="1">
        <a:spcBef>
          <a:spcPct val="20000"/>
        </a:spcBef>
        <a:buFont typeface="Arial" pitchFamily="34" charset="0"/>
        <a:buChar char="•"/>
        <a:defRPr sz="1569" kern="1200">
          <a:solidFill>
            <a:schemeClr val="tx1"/>
          </a:solidFill>
          <a:latin typeface="+mn-lt"/>
          <a:ea typeface="+mn-ea"/>
          <a:cs typeface="+mn-cs"/>
        </a:defRPr>
      </a:lvl6pPr>
      <a:lvl7pPr marL="2337814" indent="-179832" algn="l" defTabSz="719328" rtl="0" eaLnBrk="1" latinLnBrk="1" hangingPunct="1">
        <a:spcBef>
          <a:spcPct val="20000"/>
        </a:spcBef>
        <a:buFont typeface="Arial" pitchFamily="34" charset="0"/>
        <a:buChar char="•"/>
        <a:defRPr sz="1569" kern="1200">
          <a:solidFill>
            <a:schemeClr val="tx1"/>
          </a:solidFill>
          <a:latin typeface="+mn-lt"/>
          <a:ea typeface="+mn-ea"/>
          <a:cs typeface="+mn-cs"/>
        </a:defRPr>
      </a:lvl7pPr>
      <a:lvl8pPr marL="2697477" indent="-179832" algn="l" defTabSz="719328" rtl="0" eaLnBrk="1" latinLnBrk="1" hangingPunct="1">
        <a:spcBef>
          <a:spcPct val="20000"/>
        </a:spcBef>
        <a:buFont typeface="Arial" pitchFamily="34" charset="0"/>
        <a:buChar char="•"/>
        <a:defRPr sz="1569" kern="1200">
          <a:solidFill>
            <a:schemeClr val="tx1"/>
          </a:solidFill>
          <a:latin typeface="+mn-lt"/>
          <a:ea typeface="+mn-ea"/>
          <a:cs typeface="+mn-cs"/>
        </a:defRPr>
      </a:lvl8pPr>
      <a:lvl9pPr marL="3057141" indent="-179832" algn="l" defTabSz="719328" rtl="0" eaLnBrk="1" latinLnBrk="1" hangingPunct="1">
        <a:spcBef>
          <a:spcPct val="20000"/>
        </a:spcBef>
        <a:buFont typeface="Arial" pitchFamily="34" charset="0"/>
        <a:buChar char="•"/>
        <a:defRPr sz="156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19328" rtl="0" eaLnBrk="1" latinLnBrk="1" hangingPunct="1">
        <a:defRPr sz="1385" kern="1200">
          <a:solidFill>
            <a:schemeClr val="tx1"/>
          </a:solidFill>
          <a:latin typeface="+mn-lt"/>
          <a:ea typeface="+mn-ea"/>
          <a:cs typeface="+mn-cs"/>
        </a:defRPr>
      </a:lvl1pPr>
      <a:lvl2pPr marL="359664" algn="l" defTabSz="719328" rtl="0" eaLnBrk="1" latinLnBrk="1" hangingPunct="1">
        <a:defRPr sz="1385" kern="1200">
          <a:solidFill>
            <a:schemeClr val="tx1"/>
          </a:solidFill>
          <a:latin typeface="+mn-lt"/>
          <a:ea typeface="+mn-ea"/>
          <a:cs typeface="+mn-cs"/>
        </a:defRPr>
      </a:lvl2pPr>
      <a:lvl3pPr marL="719328" algn="l" defTabSz="719328" rtl="0" eaLnBrk="1" latinLnBrk="1" hangingPunct="1">
        <a:defRPr sz="1385" kern="1200">
          <a:solidFill>
            <a:schemeClr val="tx1"/>
          </a:solidFill>
          <a:latin typeface="+mn-lt"/>
          <a:ea typeface="+mn-ea"/>
          <a:cs typeface="+mn-cs"/>
        </a:defRPr>
      </a:lvl3pPr>
      <a:lvl4pPr marL="1078991" algn="l" defTabSz="719328" rtl="0" eaLnBrk="1" latinLnBrk="1" hangingPunct="1">
        <a:defRPr sz="1385" kern="1200">
          <a:solidFill>
            <a:schemeClr val="tx1"/>
          </a:solidFill>
          <a:latin typeface="+mn-lt"/>
          <a:ea typeface="+mn-ea"/>
          <a:cs typeface="+mn-cs"/>
        </a:defRPr>
      </a:lvl4pPr>
      <a:lvl5pPr marL="1438654" algn="l" defTabSz="719328" rtl="0" eaLnBrk="1" latinLnBrk="1" hangingPunct="1">
        <a:defRPr sz="1385" kern="1200">
          <a:solidFill>
            <a:schemeClr val="tx1"/>
          </a:solidFill>
          <a:latin typeface="+mn-lt"/>
          <a:ea typeface="+mn-ea"/>
          <a:cs typeface="+mn-cs"/>
        </a:defRPr>
      </a:lvl5pPr>
      <a:lvl6pPr marL="1798318" algn="l" defTabSz="719328" rtl="0" eaLnBrk="1" latinLnBrk="1" hangingPunct="1">
        <a:defRPr sz="1385" kern="1200">
          <a:solidFill>
            <a:schemeClr val="tx1"/>
          </a:solidFill>
          <a:latin typeface="+mn-lt"/>
          <a:ea typeface="+mn-ea"/>
          <a:cs typeface="+mn-cs"/>
        </a:defRPr>
      </a:lvl6pPr>
      <a:lvl7pPr marL="2157982" algn="l" defTabSz="719328" rtl="0" eaLnBrk="1" latinLnBrk="1" hangingPunct="1">
        <a:defRPr sz="1385" kern="1200">
          <a:solidFill>
            <a:schemeClr val="tx1"/>
          </a:solidFill>
          <a:latin typeface="+mn-lt"/>
          <a:ea typeface="+mn-ea"/>
          <a:cs typeface="+mn-cs"/>
        </a:defRPr>
      </a:lvl7pPr>
      <a:lvl8pPr marL="2517645" algn="l" defTabSz="719328" rtl="0" eaLnBrk="1" latinLnBrk="1" hangingPunct="1">
        <a:defRPr sz="1385" kern="1200">
          <a:solidFill>
            <a:schemeClr val="tx1"/>
          </a:solidFill>
          <a:latin typeface="+mn-lt"/>
          <a:ea typeface="+mn-ea"/>
          <a:cs typeface="+mn-cs"/>
        </a:defRPr>
      </a:lvl8pPr>
      <a:lvl9pPr marL="2877309" algn="l" defTabSz="719328" rtl="0" eaLnBrk="1" latinLnBrk="1" hangingPunct="1">
        <a:defRPr sz="138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image" Target="../media/image14.png"/><Relationship Id="rId7" Type="http://schemas.openxmlformats.org/officeDocument/2006/relationships/customXml" Target="../ink/ink6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84738" y="2263238"/>
            <a:ext cx="7575397" cy="1252566"/>
          </a:xfrm>
        </p:spPr>
        <p:txBody>
          <a:bodyPr>
            <a:normAutofit fontScale="90000"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5113" dirty="0">
                <a:ln>
                  <a:solidFill>
                    <a:schemeClr val="bg1"/>
                  </a:solidFill>
                </a:ln>
                <a:gradFill flip="none" rotWithShape="1">
                  <a:gsLst>
                    <a:gs pos="0">
                      <a:srgbClr val="413787">
                        <a:shade val="30000"/>
                        <a:satMod val="115000"/>
                      </a:srgbClr>
                    </a:gs>
                    <a:gs pos="50000">
                      <a:srgbClr val="413787">
                        <a:shade val="67500"/>
                        <a:satMod val="115000"/>
                      </a:srgbClr>
                    </a:gs>
                    <a:gs pos="100000">
                      <a:srgbClr val="413787">
                        <a:shade val="100000"/>
                        <a:satMod val="115000"/>
                      </a:srgbClr>
                    </a:gs>
                  </a:gsLst>
                  <a:lin ang="16200000" scaled="1"/>
                  <a:tileRect/>
                </a:gra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C&amp;DHS(Command</a:t>
            </a:r>
            <a:br>
              <a:rPr lang="en-US" sz="5113" dirty="0">
                <a:ln>
                  <a:solidFill>
                    <a:schemeClr val="bg1"/>
                  </a:solidFill>
                </a:ln>
                <a:gradFill flip="none" rotWithShape="1">
                  <a:gsLst>
                    <a:gs pos="0">
                      <a:srgbClr val="413787">
                        <a:shade val="30000"/>
                        <a:satMod val="115000"/>
                      </a:srgbClr>
                    </a:gs>
                    <a:gs pos="50000">
                      <a:srgbClr val="413787">
                        <a:shade val="67500"/>
                        <a:satMod val="115000"/>
                      </a:srgbClr>
                    </a:gs>
                    <a:gs pos="100000">
                      <a:srgbClr val="413787">
                        <a:shade val="100000"/>
                        <a:satMod val="115000"/>
                      </a:srgbClr>
                    </a:gs>
                  </a:gsLst>
                  <a:lin ang="16200000" scaled="1"/>
                  <a:tileRect/>
                </a:gra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en-US" sz="5113" dirty="0">
                <a:ln>
                  <a:solidFill>
                    <a:schemeClr val="bg1"/>
                  </a:solidFill>
                </a:ln>
                <a:gradFill flip="none" rotWithShape="1">
                  <a:gsLst>
                    <a:gs pos="0">
                      <a:srgbClr val="413787">
                        <a:shade val="30000"/>
                        <a:satMod val="115000"/>
                      </a:srgbClr>
                    </a:gs>
                    <a:gs pos="50000">
                      <a:srgbClr val="413787">
                        <a:shade val="67500"/>
                        <a:satMod val="115000"/>
                      </a:srgbClr>
                    </a:gs>
                    <a:gs pos="100000">
                      <a:srgbClr val="413787">
                        <a:shade val="100000"/>
                        <a:satMod val="115000"/>
                      </a:srgbClr>
                    </a:gs>
                  </a:gsLst>
                  <a:lin ang="16200000" scaled="1"/>
                  <a:tileRect/>
                </a:gra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&amp; Data Handling System)</a:t>
            </a:r>
          </a:p>
        </p:txBody>
      </p:sp>
      <p:sp>
        <p:nvSpPr>
          <p:cNvPr id="8" name="부제목 3"/>
          <p:cNvSpPr txBox="1">
            <a:spLocks/>
          </p:cNvSpPr>
          <p:nvPr/>
        </p:nvSpPr>
        <p:spPr>
          <a:xfrm>
            <a:off x="5062848" y="4635321"/>
            <a:ext cx="3402195" cy="941136"/>
          </a:xfrm>
          <a:prstGeom prst="rect">
            <a:avLst/>
          </a:prstGeom>
        </p:spPr>
        <p:txBody>
          <a:bodyPr vert="horz" lIns="66398" tIns="33199" rIns="66398" bIns="33199" rtlCol="0" anchor="t">
            <a:normAutofit/>
          </a:bodyPr>
          <a:lstStyle>
            <a:lvl1pPr marL="0" indent="0" algn="ctr" defTabSz="779252" rtl="0" eaLnBrk="1" latinLnBrk="0" hangingPunct="1">
              <a:spcBef>
                <a:spcPct val="20000"/>
              </a:spcBef>
              <a:buFont typeface="Arial" pitchFamily="34" charset="0"/>
              <a:buNone/>
              <a:defRPr sz="2700" kern="1200">
                <a:solidFill>
                  <a:srgbClr val="413787"/>
                </a:solidFill>
                <a:latin typeface="+mn-lt"/>
                <a:ea typeface="+mn-ea"/>
                <a:cs typeface="+mn-cs"/>
              </a:defRPr>
            </a:lvl1pPr>
            <a:lvl2pPr marL="389626" indent="0" algn="ctr" defTabSz="779252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79252" indent="0" algn="ctr" defTabSz="779252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68878" indent="0" algn="ctr" defTabSz="779252" rtl="0" eaLnBrk="1" latinLnBrk="0" hangingPunct="1">
              <a:spcBef>
                <a:spcPct val="20000"/>
              </a:spcBef>
              <a:buFont typeface="Arial" pitchFamily="34" charset="0"/>
              <a:buNone/>
              <a:defRPr sz="17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58503" indent="0" algn="ctr" defTabSz="779252" rtl="0" eaLnBrk="1" latinLnBrk="0" hangingPunct="1">
              <a:spcBef>
                <a:spcPct val="20000"/>
              </a:spcBef>
              <a:buFont typeface="Arial" pitchFamily="34" charset="0"/>
              <a:buNone/>
              <a:defRPr sz="17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48129" indent="0" algn="ctr" defTabSz="779252" rtl="0" eaLnBrk="1" latinLnBrk="0" hangingPunct="1">
              <a:spcBef>
                <a:spcPct val="20000"/>
              </a:spcBef>
              <a:buFont typeface="Arial" pitchFamily="34" charset="0"/>
              <a:buNone/>
              <a:defRPr sz="17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337755" indent="0" algn="ctr" defTabSz="779252" rtl="0" eaLnBrk="1" latinLnBrk="0" hangingPunct="1">
              <a:spcBef>
                <a:spcPct val="20000"/>
              </a:spcBef>
              <a:buFont typeface="Arial" pitchFamily="34" charset="0"/>
              <a:buNone/>
              <a:defRPr sz="17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727381" indent="0" algn="ctr" defTabSz="779252" rtl="0" eaLnBrk="1" latinLnBrk="0" hangingPunct="1">
              <a:spcBef>
                <a:spcPct val="20000"/>
              </a:spcBef>
              <a:buFont typeface="Arial" pitchFamily="34" charset="0"/>
              <a:buNone/>
              <a:defRPr sz="17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117007" indent="0" algn="ctr" defTabSz="779252" rtl="0" eaLnBrk="1" latinLnBrk="0" hangingPunct="1">
              <a:spcBef>
                <a:spcPct val="20000"/>
              </a:spcBef>
              <a:buFont typeface="Arial" pitchFamily="34" charset="0"/>
              <a:buNone/>
              <a:defRPr sz="17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719328"/>
            <a:r>
              <a:rPr lang="ko-KR" altLang="en-US" sz="1704" dirty="0">
                <a:latin typeface="HY견고딕" panose="02030600000101010101" pitchFamily="18" charset="-127"/>
                <a:ea typeface="HY견고딕" panose="02030600000101010101" pitchFamily="18" charset="-127"/>
              </a:rPr>
              <a:t>발표 </a:t>
            </a:r>
            <a:r>
              <a:rPr lang="en-US" altLang="ko-KR" sz="1704" dirty="0"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sz="1704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김이삭</a:t>
            </a:r>
            <a:endParaRPr lang="en-US" altLang="ko-KR" sz="1704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l" defTabSz="719328"/>
            <a:r>
              <a:rPr lang="ko-KR" altLang="en-US" sz="1704" dirty="0">
                <a:latin typeface="HY견고딕" panose="02030600000101010101" pitchFamily="18" charset="-127"/>
                <a:ea typeface="HY견고딕" panose="02030600000101010101" pitchFamily="18" charset="-127"/>
              </a:rPr>
              <a:t>구성원 </a:t>
            </a:r>
            <a:r>
              <a:rPr lang="en-US" altLang="ko-KR" sz="1704" dirty="0">
                <a:latin typeface="HY견고딕"/>
                <a:ea typeface="HY견고딕" panose="02030600000101010101" pitchFamily="18" charset="-127"/>
              </a:rPr>
              <a:t>: </a:t>
            </a:r>
            <a:r>
              <a:rPr lang="ko-KR" altLang="en-US" sz="1704" dirty="0">
                <a:latin typeface="HY견고딕"/>
                <a:ea typeface="HY견고딕" panose="02030600000101010101" pitchFamily="18" charset="-127"/>
              </a:rPr>
              <a:t>김현근</a:t>
            </a:r>
            <a:r>
              <a:rPr lang="en-US" altLang="ko-KR" sz="1704" dirty="0">
                <a:latin typeface="HY견고딕"/>
                <a:ea typeface="HY견고딕" panose="02030600000101010101" pitchFamily="18" charset="-127"/>
              </a:rPr>
              <a:t>(</a:t>
            </a:r>
            <a:r>
              <a:rPr lang="ko-KR" altLang="en-US" sz="1704" dirty="0">
                <a:latin typeface="HY견고딕"/>
                <a:ea typeface="HY견고딕" panose="02030600000101010101" pitchFamily="18" charset="-127"/>
              </a:rPr>
              <a:t>파트장</a:t>
            </a:r>
            <a:r>
              <a:rPr lang="en-US" altLang="ko-KR" sz="1704" dirty="0">
                <a:latin typeface="HY견고딕"/>
                <a:ea typeface="HY견고딕" panose="02030600000101010101" pitchFamily="18" charset="-127"/>
              </a:rPr>
              <a:t>), </a:t>
            </a:r>
            <a:r>
              <a:rPr lang="ko-KR" altLang="en-US" sz="1704" dirty="0" err="1">
                <a:latin typeface="HY견고딕"/>
                <a:ea typeface="HY견고딕" panose="02030600000101010101" pitchFamily="18" charset="-127"/>
              </a:rPr>
              <a:t>김이삭</a:t>
            </a:r>
            <a:endParaRPr lang="ko-KR" altLang="en-US" sz="1704" dirty="0">
              <a:latin typeface="HYGothic-Extra" charset="0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455619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84392" tIns="84392" rIns="84392" bIns="84392" rtlCol="0" anchor="t" anchorCtr="0">
            <a:noAutofit/>
          </a:bodyPr>
          <a:lstStyle/>
          <a:p>
            <a:r>
              <a:rPr lang="ko" altLang="en-US"/>
              <a:t>운용 모드별 </a:t>
            </a:r>
            <a:r>
              <a:rPr lang="en-US" altLang="ko"/>
              <a:t>TASK </a:t>
            </a:r>
            <a:r>
              <a:rPr lang="ko" altLang="en-US"/>
              <a:t>동작</a:t>
            </a:r>
          </a:p>
        </p:txBody>
      </p:sp>
      <p:graphicFrame>
        <p:nvGraphicFramePr>
          <p:cNvPr id="6" name="내용 개체 틀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91935061"/>
              </p:ext>
            </p:extLst>
          </p:nvPr>
        </p:nvGraphicFramePr>
        <p:xfrm>
          <a:off x="214852" y="980729"/>
          <a:ext cx="8663139" cy="4161906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9188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844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88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998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4498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7681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7985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1216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1216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015211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6936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Task</a:t>
                      </a:r>
                      <a:endParaRPr lang="ko-KR" altLang="en-US" sz="1200" dirty="0"/>
                    </a:p>
                  </a:txBody>
                  <a:tcPr marL="77913" marR="77913" marT="38957" marB="3895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Separation</a:t>
                      </a:r>
                      <a:endParaRPr lang="ko-KR" altLang="en-US" sz="1200" dirty="0"/>
                    </a:p>
                  </a:txBody>
                  <a:tcPr marL="77913" marR="77913" marT="38957" marB="3895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Stabilizing</a:t>
                      </a:r>
                      <a:endParaRPr lang="ko-KR" altLang="en-US" sz="1200" dirty="0"/>
                    </a:p>
                  </a:txBody>
                  <a:tcPr marL="77913" marR="77913" marT="38957" marB="3895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Initial Operation</a:t>
                      </a:r>
                      <a:endParaRPr lang="ko-KR" altLang="en-US" sz="1200" dirty="0"/>
                    </a:p>
                  </a:txBody>
                  <a:tcPr marL="77913" marR="77913" marT="38957" marB="3895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House-keeping</a:t>
                      </a:r>
                      <a:endParaRPr lang="ko-KR" altLang="en-US" sz="1200" dirty="0"/>
                    </a:p>
                  </a:txBody>
                  <a:tcPr marL="77913" marR="77913" marT="38957" marB="3895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Comm.</a:t>
                      </a:r>
                      <a:endParaRPr lang="ko-KR" altLang="en-US" sz="1200" dirty="0"/>
                    </a:p>
                  </a:txBody>
                  <a:tcPr marL="77913" marR="77913" marT="38957" marB="3895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Scanning</a:t>
                      </a:r>
                      <a:endParaRPr lang="ko-KR" altLang="en-US" sz="1200" dirty="0"/>
                    </a:p>
                  </a:txBody>
                  <a:tcPr marL="77913" marR="77913" marT="38957" marB="3895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Pointing</a:t>
                      </a:r>
                      <a:endParaRPr lang="ko-KR" altLang="en-US" sz="1200" dirty="0"/>
                    </a:p>
                  </a:txBody>
                  <a:tcPr marL="77913" marR="77913" marT="38957" marB="3895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Mission B</a:t>
                      </a:r>
                      <a:endParaRPr lang="ko-KR" altLang="en-US" sz="1200" dirty="0"/>
                    </a:p>
                  </a:txBody>
                  <a:tcPr marL="77913" marR="77913" marT="38957" marB="3895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Emergency</a:t>
                      </a:r>
                      <a:endParaRPr lang="ko-KR" altLang="en-US" sz="1200" dirty="0"/>
                    </a:p>
                  </a:txBody>
                  <a:tcPr marL="77913" marR="77913" marT="38957" marB="38957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36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Initialize</a:t>
                      </a:r>
                      <a:endParaRPr lang="ko-KR" altLang="en-US" sz="1200" dirty="0"/>
                    </a:p>
                  </a:txBody>
                  <a:tcPr marL="77913" marR="77913" marT="38957" marB="3895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O</a:t>
                      </a:r>
                      <a:endParaRPr lang="ko-KR" altLang="en-US" sz="1200" dirty="0"/>
                    </a:p>
                  </a:txBody>
                  <a:tcPr marL="77913" marR="77913" marT="38957" marB="3895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O</a:t>
                      </a:r>
                      <a:endParaRPr lang="ko-KR" altLang="en-US" sz="1200" dirty="0"/>
                    </a:p>
                  </a:txBody>
                  <a:tcPr marL="77913" marR="77913" marT="38957" marB="3895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O</a:t>
                      </a:r>
                      <a:endParaRPr lang="ko-KR" altLang="en-US" sz="1200" dirty="0"/>
                    </a:p>
                  </a:txBody>
                  <a:tcPr marL="77913" marR="77913" marT="38957" marB="38957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77913" marR="77913" marT="38957" marB="38957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77913" marR="77913" marT="38957" marB="38957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77913" marR="77913" marT="38957" marB="38957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77913" marR="77913" marT="38957" marB="38957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77913" marR="77913" marT="38957" marB="38957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77913" marR="77913" marT="38957" marB="38957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36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Watchdog Timer</a:t>
                      </a:r>
                      <a:endParaRPr lang="ko-KR" altLang="en-US" sz="1200" dirty="0"/>
                    </a:p>
                  </a:txBody>
                  <a:tcPr marL="77913" marR="77913" marT="38957" marB="3895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O</a:t>
                      </a:r>
                      <a:endParaRPr lang="ko-KR" altLang="en-US" sz="1200" dirty="0"/>
                    </a:p>
                  </a:txBody>
                  <a:tcPr marL="77913" marR="77913" marT="38957" marB="3895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O</a:t>
                      </a:r>
                      <a:endParaRPr lang="ko-KR" altLang="en-US" sz="1200" dirty="0"/>
                    </a:p>
                  </a:txBody>
                  <a:tcPr marL="77913" marR="77913" marT="38957" marB="3895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O</a:t>
                      </a:r>
                      <a:endParaRPr lang="ko-KR" altLang="en-US" sz="1200" dirty="0"/>
                    </a:p>
                  </a:txBody>
                  <a:tcPr marL="77913" marR="77913" marT="38957" marB="3895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O</a:t>
                      </a:r>
                      <a:endParaRPr lang="ko-KR" altLang="en-US" sz="1200" dirty="0"/>
                    </a:p>
                  </a:txBody>
                  <a:tcPr marL="77913" marR="77913" marT="38957" marB="3895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O</a:t>
                      </a:r>
                      <a:endParaRPr lang="ko-KR" altLang="en-US" sz="1200" dirty="0"/>
                    </a:p>
                  </a:txBody>
                  <a:tcPr marL="77913" marR="77913" marT="38957" marB="3895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O</a:t>
                      </a:r>
                      <a:endParaRPr lang="ko-KR" altLang="en-US" sz="1200" dirty="0"/>
                    </a:p>
                  </a:txBody>
                  <a:tcPr marL="77913" marR="77913" marT="38957" marB="3895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O</a:t>
                      </a:r>
                      <a:endParaRPr lang="ko-KR" altLang="en-US" sz="1200" dirty="0"/>
                    </a:p>
                  </a:txBody>
                  <a:tcPr marL="77913" marR="77913" marT="38957" marB="3895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O</a:t>
                      </a:r>
                      <a:endParaRPr lang="ko-KR" altLang="en-US" sz="1200" dirty="0"/>
                    </a:p>
                  </a:txBody>
                  <a:tcPr marL="77913" marR="77913" marT="38957" marB="3895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O</a:t>
                      </a:r>
                      <a:endParaRPr lang="ko-KR" altLang="en-US" sz="1200" dirty="0"/>
                    </a:p>
                  </a:txBody>
                  <a:tcPr marL="77913" marR="77913" marT="38957" marB="38957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936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Comm. Manager</a:t>
                      </a:r>
                      <a:endParaRPr lang="ko-KR" altLang="en-US" sz="1200" dirty="0"/>
                    </a:p>
                  </a:txBody>
                  <a:tcPr marL="77913" marR="77913" marT="38957" marB="38957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77913" marR="77913" marT="38957" marB="38957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77913" marR="77913" marT="38957" marB="38957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77913" marR="77913" marT="38957" marB="38957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77913" marR="77913" marT="38957" marB="3895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O</a:t>
                      </a:r>
                      <a:endParaRPr lang="ko-KR" altLang="en-US" sz="1200" dirty="0"/>
                    </a:p>
                  </a:txBody>
                  <a:tcPr marL="77913" marR="77913" marT="38957" marB="38957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77913" marR="77913" marT="38957" marB="38957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77913" marR="77913" marT="38957" marB="38957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77913" marR="77913" marT="38957" marB="38957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77913" marR="77913" marT="38957" marB="38957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936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House-keeping Manager</a:t>
                      </a:r>
                      <a:endParaRPr lang="ko-KR" altLang="en-US" sz="1200" dirty="0"/>
                    </a:p>
                  </a:txBody>
                  <a:tcPr marL="77913" marR="77913" marT="38957" marB="38957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 marL="77913" marR="77913" marT="38957" marB="38957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77913" marR="77913" marT="38957" marB="38957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77913" marR="77913" marT="38957" marB="3895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O</a:t>
                      </a:r>
                      <a:endParaRPr lang="ko-KR" altLang="en-US" sz="1200" dirty="0"/>
                    </a:p>
                  </a:txBody>
                  <a:tcPr marL="77913" marR="77913" marT="38957" marB="38957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77913" marR="77913" marT="38957" marB="38957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77913" marR="77913" marT="38957" marB="38957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77913" marR="77913" marT="38957" marB="38957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77913" marR="77913" marT="38957" marB="3895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O</a:t>
                      </a:r>
                      <a:endParaRPr lang="ko-KR" altLang="en-US" sz="1200" dirty="0"/>
                    </a:p>
                  </a:txBody>
                  <a:tcPr marL="77913" marR="77913" marT="38957" marB="38957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936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Mission Manager</a:t>
                      </a:r>
                      <a:endParaRPr lang="ko-KR" altLang="en-US" sz="1200" dirty="0"/>
                    </a:p>
                  </a:txBody>
                  <a:tcPr marL="77913" marR="77913" marT="38957" marB="38957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 marL="77913" marR="77913" marT="38957" marB="38957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77913" marR="77913" marT="38957" marB="38957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77913" marR="77913" marT="38957" marB="38957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77913" marR="77913" marT="38957" marB="38957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77913" marR="77913" marT="38957" marB="3895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O</a:t>
                      </a:r>
                      <a:endParaRPr lang="ko-KR" altLang="en-US" sz="1200" dirty="0"/>
                    </a:p>
                  </a:txBody>
                  <a:tcPr marL="77913" marR="77913" marT="38957" marB="3895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O</a:t>
                      </a:r>
                      <a:endParaRPr lang="ko-KR" altLang="en-US" sz="1200" dirty="0"/>
                    </a:p>
                  </a:txBody>
                  <a:tcPr marL="77913" marR="77913" marT="38957" marB="3895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O</a:t>
                      </a:r>
                      <a:endParaRPr lang="ko-KR" altLang="en-US" sz="1200" dirty="0"/>
                    </a:p>
                  </a:txBody>
                  <a:tcPr marL="77913" marR="77913" marT="38957" marB="38957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77913" marR="77913" marT="38957" marB="38957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034217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84392" tIns="84392" rIns="84392" bIns="84392" rtlCol="0" anchor="t" anchorCtr="0">
            <a:noAutofit/>
          </a:bodyPr>
          <a:lstStyle/>
          <a:p>
            <a:r>
              <a:rPr lang="en-US" altLang="ko"/>
              <a:t>TASK </a:t>
            </a:r>
            <a:r>
              <a:rPr lang="ko" altLang="en-US"/>
              <a:t>별 알고리즘 </a:t>
            </a:r>
            <a:r>
              <a:rPr lang="en-US" altLang="ko"/>
              <a:t>(1) </a:t>
            </a:r>
            <a:endParaRPr lang="ko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82" y="910859"/>
            <a:ext cx="8861874" cy="5167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7067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84392" tIns="84392" rIns="84392" bIns="84392" rtlCol="0" anchor="t" anchorCtr="0">
            <a:noAutofit/>
          </a:bodyPr>
          <a:lstStyle/>
          <a:p>
            <a:r>
              <a:rPr lang="en-US" altLang="ko"/>
              <a:t>TASK </a:t>
            </a:r>
            <a:r>
              <a:rPr lang="ko" altLang="en-US"/>
              <a:t>별 알고리즘 </a:t>
            </a:r>
            <a:r>
              <a:rPr lang="en-US" altLang="ko"/>
              <a:t>(2)</a:t>
            </a:r>
            <a:endParaRPr lang="ko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82" y="972693"/>
            <a:ext cx="8733180" cy="5331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1084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84392" tIns="84392" rIns="84392" bIns="84392" rtlCol="0" anchor="t" anchorCtr="0">
            <a:noAutofit/>
          </a:bodyPr>
          <a:lstStyle/>
          <a:p>
            <a:r>
              <a:rPr lang="en-US" altLang="ko"/>
              <a:t>TASK </a:t>
            </a:r>
            <a:r>
              <a:rPr lang="ko" altLang="en-US"/>
              <a:t>별 알고리즘 </a:t>
            </a:r>
            <a:r>
              <a:rPr lang="en-US" altLang="ko"/>
              <a:t>(3) </a:t>
            </a:r>
            <a:endParaRPr lang="ko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82" y="905529"/>
            <a:ext cx="8336398" cy="5579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1182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84392" tIns="84392" rIns="84392" bIns="84392" rtlCol="0" anchor="t" anchorCtr="0">
            <a:noAutofit/>
          </a:bodyPr>
          <a:lstStyle/>
          <a:p>
            <a:r>
              <a:rPr lang="en-US" altLang="ko"/>
              <a:t>TASK </a:t>
            </a:r>
            <a:r>
              <a:rPr lang="ko" altLang="en-US"/>
              <a:t>별 알고리즘 </a:t>
            </a:r>
            <a:r>
              <a:rPr lang="en-US" altLang="ko"/>
              <a:t>(4) </a:t>
            </a:r>
            <a:endParaRPr lang="ko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82" y="997208"/>
            <a:ext cx="8445869" cy="5336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0439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 txBox="1">
            <a:spLocks noGrp="1"/>
          </p:cNvSpPr>
          <p:nvPr>
            <p:ph type="title"/>
          </p:nvPr>
        </p:nvSpPr>
        <p:spPr>
          <a:xfrm>
            <a:off x="118581" y="97583"/>
            <a:ext cx="6223496" cy="634081"/>
          </a:xfrm>
          <a:prstGeom prst="rect">
            <a:avLst/>
          </a:prstGeom>
        </p:spPr>
        <p:txBody>
          <a:bodyPr vert="horz" lIns="84392" tIns="84392" rIns="84392" bIns="84392" rtlCol="0" anchor="t" anchorCtr="0">
            <a:noAutofit/>
          </a:bodyPr>
          <a:lstStyle/>
          <a:p>
            <a:r>
              <a:rPr lang="en-US" altLang="ko" dirty="0"/>
              <a:t>Data Managment - Mission Data </a:t>
            </a:r>
            <a:r>
              <a:rPr lang="ko" altLang="en-US"/>
              <a:t>관리</a:t>
            </a:r>
            <a:endParaRPr lang="ko" altLang="en-US" dirty="0"/>
          </a:p>
        </p:txBody>
      </p:sp>
      <p:sp>
        <p:nvSpPr>
          <p:cNvPr id="152" name="Shape 152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vert="horz" lIns="84392" tIns="84392" rIns="84392" bIns="84392" rtlCol="0" anchor="t" anchorCtr="0">
            <a:noAutofit/>
          </a:bodyPr>
          <a:lstStyle/>
          <a:p>
            <a:r>
              <a:rPr lang="ko-KR" altLang="en-US" dirty="0"/>
              <a:t>데이터 저장</a:t>
            </a:r>
          </a:p>
          <a:p>
            <a:pPr lvl="1"/>
            <a:r>
              <a:rPr lang="ko-KR" altLang="en-US" dirty="0"/>
              <a:t>자체 정의 파일을 만들어 각각의 미션 데이터를 관리하며 메가 번개 영상과 특정 지역의 이미지는 전달받은 그대로 저장한다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데이터 메모리 관리</a:t>
            </a:r>
          </a:p>
          <a:p>
            <a:pPr lvl="1"/>
            <a:r>
              <a:rPr lang="ko-KR" altLang="en-US" dirty="0"/>
              <a:t>위성 내</a:t>
            </a:r>
            <a:r>
              <a:rPr lang="en-US" altLang="ko-KR" dirty="0"/>
              <a:t>/</a:t>
            </a:r>
            <a:r>
              <a:rPr lang="ko-KR" altLang="en-US" dirty="0"/>
              <a:t>외부 온도와 같은 지표들의 변위가 일정 범위 안에 있다면 반복되는 불필요한 데이터는 저장 하지 않는다</a:t>
            </a:r>
            <a:r>
              <a:rPr lang="en-US" altLang="ko-KR" dirty="0"/>
              <a:t>.</a:t>
            </a:r>
          </a:p>
          <a:p>
            <a:endParaRPr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555" y="3291105"/>
            <a:ext cx="5434370" cy="330312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531687" y="3465978"/>
            <a:ext cx="3040934" cy="603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44083" latinLnBrk="0"/>
            <a:r>
              <a:rPr lang="en-US" altLang="ko-KR" sz="1108" kern="0" dirty="0">
                <a:solidFill>
                  <a:sysClr val="windowText" lastClr="000000"/>
                </a:solidFill>
              </a:rPr>
              <a:t>※ </a:t>
            </a:r>
            <a:r>
              <a:rPr lang="ko-KR" altLang="en-US" sz="1108" kern="0" dirty="0" err="1">
                <a:solidFill>
                  <a:sysClr val="windowText" lastClr="000000"/>
                </a:solidFill>
              </a:rPr>
              <a:t>지상국에서</a:t>
            </a:r>
            <a:r>
              <a:rPr lang="ko-KR" altLang="en-US" sz="1108" kern="0" dirty="0">
                <a:solidFill>
                  <a:sysClr val="windowText" lastClr="000000"/>
                </a:solidFill>
              </a:rPr>
              <a:t> 데이터를 받은 후 필요시 </a:t>
            </a:r>
            <a:r>
              <a:rPr lang="en-US" altLang="ko-KR" sz="1108" kern="0" dirty="0">
                <a:solidFill>
                  <a:sysClr val="windowText" lastClr="000000"/>
                </a:solidFill>
              </a:rPr>
              <a:t>Feed-Back </a:t>
            </a:r>
            <a:r>
              <a:rPr lang="ko-KR" altLang="en-US" sz="1108" kern="0" dirty="0">
                <a:solidFill>
                  <a:sysClr val="windowText" lastClr="000000"/>
                </a:solidFill>
              </a:rPr>
              <a:t>을</a:t>
            </a:r>
            <a:r>
              <a:rPr lang="en-US" altLang="ko-KR" sz="1108" kern="0" dirty="0">
                <a:solidFill>
                  <a:sysClr val="windowText" lastClr="000000"/>
                </a:solidFill>
              </a:rPr>
              <a:t> </a:t>
            </a:r>
            <a:r>
              <a:rPr lang="ko-KR" altLang="en-US" sz="1108" kern="0" dirty="0">
                <a:solidFill>
                  <a:sysClr val="windowText" lastClr="000000"/>
                </a:solidFill>
              </a:rPr>
              <a:t>보내어 </a:t>
            </a:r>
            <a:r>
              <a:rPr lang="en-US" altLang="ko-KR" sz="1108" kern="0" dirty="0">
                <a:solidFill>
                  <a:sysClr val="windowText" lastClr="000000"/>
                </a:solidFill>
              </a:rPr>
              <a:t>Thresh Hold (</a:t>
            </a:r>
            <a:r>
              <a:rPr lang="ko-KR" altLang="en-US" sz="1108" kern="0" dirty="0">
                <a:solidFill>
                  <a:sysClr val="windowText" lastClr="000000"/>
                </a:solidFill>
              </a:rPr>
              <a:t>감도</a:t>
            </a:r>
            <a:r>
              <a:rPr lang="en-US" altLang="ko-KR" sz="1108" kern="0" dirty="0">
                <a:solidFill>
                  <a:sysClr val="windowText" lastClr="000000"/>
                </a:solidFill>
              </a:rPr>
              <a:t>)</a:t>
            </a:r>
            <a:r>
              <a:rPr lang="ko-KR" altLang="en-US" sz="1108" kern="0" dirty="0">
                <a:solidFill>
                  <a:sysClr val="windowText" lastClr="000000"/>
                </a:solidFill>
              </a:rPr>
              <a:t>를 변경할 수 있도록 한다</a:t>
            </a:r>
            <a:r>
              <a:rPr lang="en-US" altLang="ko-KR" sz="1108" kern="0" dirty="0">
                <a:solidFill>
                  <a:sysClr val="windowText" lastClr="000000"/>
                </a:solidFill>
              </a:rPr>
              <a:t>.</a:t>
            </a:r>
            <a:endParaRPr lang="ko-KR" altLang="en-US" sz="1108" kern="0" dirty="0">
              <a:solidFill>
                <a:sysClr val="windowText" lastClr="00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73722" y="3210287"/>
            <a:ext cx="364218" cy="262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44083" latinLnBrk="0"/>
            <a:r>
              <a:rPr lang="en-US" altLang="ko-KR" sz="1108" kern="0" dirty="0">
                <a:solidFill>
                  <a:sysClr val="windowText" lastClr="000000"/>
                </a:solidFill>
              </a:rPr>
              <a:t>Ex)</a:t>
            </a:r>
            <a:endParaRPr lang="ko-KR" altLang="en-US" sz="1108" kern="0" dirty="0">
              <a:solidFill>
                <a:sysClr val="windowText" lastClr="000000"/>
              </a:solidFill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6632639" y="5985289"/>
            <a:ext cx="199385" cy="0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 flipV="1">
            <a:off x="6632641" y="5670225"/>
            <a:ext cx="184965" cy="2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117329" y="5556585"/>
            <a:ext cx="809374" cy="234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44083" latinLnBrk="0"/>
            <a:r>
              <a:rPr lang="ko-KR" altLang="en-US" sz="923" kern="0" dirty="0">
                <a:solidFill>
                  <a:sysClr val="windowText" lastClr="000000"/>
                </a:solidFill>
              </a:rPr>
              <a:t>저장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117329" y="5871649"/>
            <a:ext cx="809374" cy="234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44083" latinLnBrk="0"/>
            <a:r>
              <a:rPr lang="ko-KR" altLang="en-US" sz="923" kern="0" dirty="0">
                <a:solidFill>
                  <a:sysClr val="windowText" lastClr="000000"/>
                </a:solidFill>
              </a:rPr>
              <a:t>저장 안함</a:t>
            </a:r>
          </a:p>
        </p:txBody>
      </p:sp>
    </p:spTree>
    <p:extLst>
      <p:ext uri="{BB962C8B-B14F-4D97-AF65-F5344CB8AC3E}">
        <p14:creationId xmlns:p14="http://schemas.microsoft.com/office/powerpoint/2010/main" val="19124259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84392" tIns="84392" rIns="84392" bIns="84392" rtlCol="0" anchor="t" anchorCtr="0">
            <a:noAutofit/>
          </a:bodyPr>
          <a:lstStyle/>
          <a:p>
            <a:r>
              <a:rPr lang="en-US" altLang="ko"/>
              <a:t>Data </a:t>
            </a:r>
            <a:r>
              <a:rPr lang="en-US" altLang="ko" dirty="0"/>
              <a:t>Manag</a:t>
            </a:r>
            <a:r>
              <a:rPr lang="en-US" altLang="ko"/>
              <a:t>ement </a:t>
            </a:r>
            <a:r>
              <a:rPr lang="en-US" altLang="ko" dirty="0"/>
              <a:t>- Data packet</a:t>
            </a:r>
            <a:endParaRPr lang="ko" altLang="en-US" dirty="0"/>
          </a:p>
        </p:txBody>
      </p:sp>
      <p:sp>
        <p:nvSpPr>
          <p:cNvPr id="158" name="Shape 158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vert="horz" lIns="84392" tIns="84392" rIns="84392" bIns="84392" rtlCol="0" anchor="t" anchorCtr="0">
            <a:noAutofit/>
          </a:bodyPr>
          <a:lstStyle/>
          <a:p>
            <a:r>
              <a:rPr lang="en-US" altLang="ko-KR" dirty="0"/>
              <a:t>Transmit to CS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r>
              <a:rPr lang="en-US" altLang="ko-KR" dirty="0"/>
              <a:t>1 : Reset Command</a:t>
            </a:r>
          </a:p>
          <a:p>
            <a:pPr lvl="1"/>
            <a:r>
              <a:rPr lang="en-US" altLang="ko-KR" dirty="0"/>
              <a:t>2 : Packet Structure Data</a:t>
            </a:r>
          </a:p>
          <a:p>
            <a:pPr lvl="1"/>
            <a:r>
              <a:rPr lang="en-US" altLang="ko-KR" dirty="0"/>
              <a:t>3 : Packet Number</a:t>
            </a:r>
          </a:p>
          <a:p>
            <a:pPr lvl="1"/>
            <a:r>
              <a:rPr lang="en-US" altLang="ko-KR" dirty="0"/>
              <a:t>4 : Temperature</a:t>
            </a:r>
          </a:p>
          <a:p>
            <a:pPr lvl="1"/>
            <a:r>
              <a:rPr lang="en-US" altLang="ko-KR" dirty="0"/>
              <a:t>5 : Location(GPS)</a:t>
            </a:r>
          </a:p>
          <a:p>
            <a:pPr lvl="1"/>
            <a:r>
              <a:rPr lang="en-US" altLang="ko-KR" dirty="0"/>
              <a:t>6 : Angle(3-axis)</a:t>
            </a:r>
          </a:p>
          <a:p>
            <a:pPr lvl="1"/>
            <a:r>
              <a:rPr lang="en-US" altLang="ko-KR" dirty="0"/>
              <a:t>7 : Battery</a:t>
            </a:r>
          </a:p>
          <a:p>
            <a:pPr lvl="1"/>
            <a:r>
              <a:rPr lang="en-US" altLang="ko-KR" dirty="0"/>
              <a:t>8 : Operating Mode</a:t>
            </a:r>
          </a:p>
          <a:p>
            <a:pPr lvl="1"/>
            <a:r>
              <a:rPr lang="en-US" altLang="ko-KR" dirty="0"/>
              <a:t>9 : Timestamp</a:t>
            </a:r>
          </a:p>
          <a:p>
            <a:pPr lvl="1"/>
            <a:r>
              <a:rPr lang="en-US" altLang="ko-KR" dirty="0"/>
              <a:t>10 : Report</a:t>
            </a:r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Total 88.125 Bytes</a:t>
            </a:r>
          </a:p>
          <a:p>
            <a:endParaRPr lang="ko-KR" altLang="en-US" dirty="0"/>
          </a:p>
          <a:p>
            <a:endParaRPr lang="ko" alt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잉크 3"/>
              <p14:cNvContentPartPr/>
              <p14:nvPr/>
            </p14:nvContentPartPr>
            <p14:xfrm>
              <a:off x="10144163" y="1542351"/>
              <a:ext cx="14954" cy="16283"/>
            </p14:xfrm>
          </p:contentPart>
        </mc:Choice>
        <mc:Fallback xmlns="">
          <p:pic>
            <p:nvPicPr>
              <p:cNvPr id="3" name="잉크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143095" y="1541312"/>
                <a:ext cx="17090" cy="18362"/>
              </a:xfrm>
              <a:prstGeom prst="rect">
                <a:avLst/>
              </a:prstGeom>
            </p:spPr>
          </p:pic>
        </mc:Fallback>
      </mc:AlternateContent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2985865"/>
              </p:ext>
            </p:extLst>
          </p:nvPr>
        </p:nvGraphicFramePr>
        <p:xfrm>
          <a:off x="46421" y="1653336"/>
          <a:ext cx="9000000" cy="7200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108217778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54668948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919577069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867232754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037605529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18164996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321069902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156674654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95797783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378603572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520561896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4193812293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113880405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975346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4228664778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4196585557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857690606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094896208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313581054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4135622089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943335166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721481852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034639305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001532023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613326221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84406" marR="84406" marT="42203" marB="42203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84406" marR="84406" marT="42203" marB="422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84406" marR="84406" marT="42203" marB="422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84406" marR="84406" marT="42203" marB="422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84406" marR="84406" marT="42203" marB="422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84406" marR="84406" marT="42203" marB="422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84406" marR="84406" marT="42203" marB="422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84406" marR="84406" marT="42203" marB="422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84406" marR="84406" marT="42203" marB="422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84406" marR="84406" marT="42203" marB="422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84406" marR="84406" marT="42203" marB="422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84406" marR="84406" marT="42203" marB="422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84406" marR="84406" marT="42203" marB="422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84406" marR="84406" marT="42203" marB="422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84406" marR="84406" marT="42203" marB="422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84406" marR="84406" marT="42203" marB="422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84406" marR="84406" marT="42203" marB="422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84406" marR="84406" marT="42203" marB="422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84406" marR="84406" marT="42203" marB="422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84406" marR="84406" marT="42203" marB="422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84406" marR="84406" marT="42203" marB="422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84406" marR="84406" marT="42203" marB="422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84406" marR="84406" marT="42203" marB="422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84406" marR="84406" marT="42203" marB="422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84406" marR="84406" marT="42203" marB="42203"/>
                </a:tc>
                <a:extLst>
                  <a:ext uri="{0D108BD9-81ED-4DB2-BD59-A6C34878D82A}">
                    <a16:rowId xmlns:a16="http://schemas.microsoft.com/office/drawing/2014/main" val="2055636058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1</a:t>
                      </a:r>
                      <a:endParaRPr lang="ko-KR" altLang="en-US" sz="1300" dirty="0"/>
                    </a:p>
                  </a:txBody>
                  <a:tcPr marL="84406" marR="84406" marT="42203" marB="42203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2</a:t>
                      </a:r>
                      <a:endParaRPr lang="ko-KR" altLang="en-US" sz="1300" dirty="0"/>
                    </a:p>
                  </a:txBody>
                  <a:tcPr marL="84406" marR="84406" marT="42203" marB="42203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3</a:t>
                      </a:r>
                      <a:endParaRPr lang="ko-KR" altLang="en-US" sz="1300" dirty="0"/>
                    </a:p>
                  </a:txBody>
                  <a:tcPr marL="84406" marR="84406" marT="42203" marB="42203"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4</a:t>
                      </a:r>
                      <a:endParaRPr lang="ko-KR" altLang="en-US" sz="1300" dirty="0"/>
                    </a:p>
                  </a:txBody>
                  <a:tcPr marL="84406" marR="84406" marT="42203" marB="42203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dirty="0"/>
                    </a:p>
                  </a:txBody>
                  <a:tcPr marL="84406" marR="84406" marT="42203" marB="42203"/>
                </a:tc>
                <a:tc gridSpan="6"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5</a:t>
                      </a:r>
                      <a:endParaRPr lang="ko-KR" altLang="en-US" sz="1300" dirty="0"/>
                    </a:p>
                  </a:txBody>
                  <a:tcPr marL="84406" marR="84406" marT="42203" marB="42203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6</a:t>
                      </a:r>
                      <a:endParaRPr lang="ko-KR" altLang="en-US" sz="1300" dirty="0"/>
                    </a:p>
                  </a:txBody>
                  <a:tcPr marL="84406" marR="84406" marT="42203" marB="42203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7</a:t>
                      </a:r>
                      <a:endParaRPr lang="ko-KR" altLang="en-US" sz="1300" dirty="0"/>
                    </a:p>
                  </a:txBody>
                  <a:tcPr marL="84406" marR="84406" marT="42203" marB="42203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8</a:t>
                      </a:r>
                      <a:endParaRPr lang="ko-KR" altLang="en-US" sz="1300" dirty="0"/>
                    </a:p>
                  </a:txBody>
                  <a:tcPr marL="84406" marR="84406" marT="42203" marB="42203"/>
                </a:tc>
                <a:tc gridSpan="4">
                  <a:txBody>
                    <a:bodyPr/>
                    <a:lstStyle/>
                    <a:p>
                      <a:pPr marL="0" marR="0" lvl="0" indent="0" algn="ctr" defTabSz="71932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dirty="0"/>
                        <a:t>9</a:t>
                      </a:r>
                      <a:endParaRPr lang="ko-KR" altLang="en-US" sz="1300" dirty="0"/>
                    </a:p>
                  </a:txBody>
                  <a:tcPr marL="84406" marR="84406" marT="42203" marB="42203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10</a:t>
                      </a:r>
                      <a:endParaRPr lang="ko-KR" altLang="en-US" sz="1300" dirty="0"/>
                    </a:p>
                  </a:txBody>
                  <a:tcPr marL="84406" marR="84406" marT="42203" marB="42203"/>
                </a:tc>
                <a:extLst>
                  <a:ext uri="{0D108BD9-81ED-4DB2-BD59-A6C34878D82A}">
                    <a16:rowId xmlns:a16="http://schemas.microsoft.com/office/drawing/2014/main" val="1392652269"/>
                  </a:ext>
                </a:extLst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7647241" y="1198634"/>
            <a:ext cx="360000" cy="360000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44083" latinLnBrk="0"/>
            <a:endParaRPr lang="ko-KR" altLang="en-US" sz="1662" kern="0" dirty="0">
              <a:solidFill>
                <a:sysClr val="windowText" lastClr="0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007241" y="1198634"/>
            <a:ext cx="870751" cy="3481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44083" latinLnBrk="0"/>
            <a:r>
              <a:rPr lang="en-US" altLang="ko-KR" sz="1662" kern="0">
                <a:solidFill>
                  <a:sysClr val="windowText" lastClr="000000"/>
                </a:solidFill>
              </a:rPr>
              <a:t>: 4Bytes</a:t>
            </a:r>
            <a:endParaRPr lang="ko-KR" altLang="en-US" sz="1662" kern="0" dirty="0">
              <a:solidFill>
                <a:sysClr val="windowText" lastClr="000000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655337" y="1198634"/>
            <a:ext cx="360000" cy="360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44083" latinLnBrk="0"/>
            <a:endParaRPr lang="ko-KR" altLang="en-US" sz="1662" kern="0" dirty="0">
              <a:solidFill>
                <a:sysClr val="windowText" lastClr="00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015337" y="1198634"/>
            <a:ext cx="631904" cy="3481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44083" latinLnBrk="0"/>
            <a:r>
              <a:rPr lang="en-US" altLang="ko-KR" sz="1662" kern="0" dirty="0">
                <a:solidFill>
                  <a:sysClr val="windowText" lastClr="000000"/>
                </a:solidFill>
              </a:rPr>
              <a:t>: 1bit</a:t>
            </a:r>
            <a:endParaRPr lang="ko-KR" altLang="en-US" sz="1662" kern="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26564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84392" tIns="84392" rIns="84392" bIns="84392" rtlCol="0" anchor="t" anchorCtr="0">
            <a:noAutofit/>
          </a:bodyPr>
          <a:lstStyle/>
          <a:p>
            <a:r>
              <a:rPr lang="en-US" altLang="ko" dirty="0"/>
              <a:t>Data Management - Data packet</a:t>
            </a:r>
            <a:endParaRPr lang="ko" altLang="en-US" dirty="0"/>
          </a:p>
        </p:txBody>
      </p:sp>
      <p:sp>
        <p:nvSpPr>
          <p:cNvPr id="158" name="Shape 158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vert="horz" lIns="84392" tIns="84392" rIns="84392" bIns="84392" rtlCol="0" anchor="t" anchorCtr="0">
            <a:noAutofit/>
          </a:bodyPr>
          <a:lstStyle/>
          <a:p>
            <a:r>
              <a:rPr lang="en-US" altLang="ko-KR" dirty="0"/>
              <a:t>Receive from CS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r>
              <a:rPr lang="en-US" altLang="ko-KR" dirty="0"/>
              <a:t>1 : Timestamp</a:t>
            </a:r>
          </a:p>
          <a:p>
            <a:pPr lvl="1"/>
            <a:r>
              <a:rPr lang="en-US" altLang="ko-KR" dirty="0"/>
              <a:t>2 : Prediction</a:t>
            </a:r>
          </a:p>
          <a:p>
            <a:pPr lvl="1"/>
            <a:r>
              <a:rPr lang="en-US" altLang="ko-KR" dirty="0"/>
              <a:t>3 : Predicted Location(GPS)</a:t>
            </a:r>
          </a:p>
          <a:p>
            <a:pPr lvl="1"/>
            <a:r>
              <a:rPr lang="en-US" altLang="ko-KR" dirty="0"/>
              <a:t>4 : Reset Command</a:t>
            </a:r>
          </a:p>
          <a:p>
            <a:pPr lvl="1"/>
            <a:r>
              <a:rPr lang="en-US" altLang="ko-KR" dirty="0"/>
              <a:t>5 : Event Record Percent</a:t>
            </a:r>
          </a:p>
          <a:p>
            <a:pPr lvl="1"/>
            <a:r>
              <a:rPr lang="en-US" altLang="ko-KR" dirty="0"/>
              <a:t>6 : Temperature</a:t>
            </a:r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Total 45.125 Bytes</a:t>
            </a:r>
          </a:p>
          <a:p>
            <a:pPr lvl="1"/>
            <a:endParaRPr lang="en-US" altLang="ko-KR" dirty="0"/>
          </a:p>
          <a:p>
            <a:r>
              <a:rPr lang="en-US" altLang="ko-KR" dirty="0"/>
              <a:t>Transmit to S-band</a:t>
            </a:r>
          </a:p>
          <a:p>
            <a:endParaRPr lang="en-US" altLang="ko-KR" dirty="0"/>
          </a:p>
          <a:p>
            <a:endParaRPr lang="en-US" altLang="ko-KR" dirty="0"/>
          </a:p>
          <a:p>
            <a:pPr lvl="1"/>
            <a:r>
              <a:rPr lang="en-US" altLang="ko-KR" dirty="0"/>
              <a:t>1 : Streaming</a:t>
            </a:r>
          </a:p>
          <a:p>
            <a:endParaRPr lang="ko-KR" altLang="en-US" dirty="0"/>
          </a:p>
          <a:p>
            <a:endParaRPr lang="ko" alt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잉크 3"/>
              <p14:cNvContentPartPr/>
              <p14:nvPr/>
            </p14:nvContentPartPr>
            <p14:xfrm>
              <a:off x="10144163" y="1542351"/>
              <a:ext cx="14954" cy="16283"/>
            </p14:xfrm>
          </p:contentPart>
        </mc:Choice>
        <mc:Fallback xmlns="">
          <p:pic>
            <p:nvPicPr>
              <p:cNvPr id="3" name="잉크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143095" y="1541312"/>
                <a:ext cx="17090" cy="18362"/>
              </a:xfrm>
              <a:prstGeom prst="rect">
                <a:avLst/>
              </a:prstGeom>
            </p:spPr>
          </p:pic>
        </mc:Fallback>
      </mc:AlternateContent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3780788"/>
              </p:ext>
            </p:extLst>
          </p:nvPr>
        </p:nvGraphicFramePr>
        <p:xfrm>
          <a:off x="406421" y="1653336"/>
          <a:ext cx="5040000" cy="7200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254668948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919577069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867232754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037605529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321069902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156674654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95797783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378603572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520561896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4193812293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113880405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975346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4228664778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073148440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84406" marR="84406" marT="42203" marB="422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84406" marR="84406" marT="42203" marB="422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84406" marR="84406" marT="42203" marB="422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84406" marR="84406" marT="42203" marB="422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84406" marR="84406" marT="42203" marB="42203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84406" marR="84406" marT="42203" marB="422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84406" marR="84406" marT="42203" marB="422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84406" marR="84406" marT="42203" marB="422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84406" marR="84406" marT="42203" marB="422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84406" marR="84406" marT="42203" marB="422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84406" marR="84406" marT="42203" marB="422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84406" marR="84406" marT="42203" marB="42203">
                    <a:solidFill>
                      <a:srgbClr val="89B89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84406" marR="84406" marT="42203" marB="422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84406" marR="84406" marT="42203" marB="42203">
                    <a:solidFill>
                      <a:srgbClr val="89B89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5636058"/>
                  </a:ext>
                </a:extLst>
              </a:tr>
              <a:tr h="360000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1</a:t>
                      </a:r>
                      <a:endParaRPr lang="ko-KR" altLang="en-US" sz="1300" dirty="0"/>
                    </a:p>
                  </a:txBody>
                  <a:tcPr marL="84406" marR="84406" marT="42203" marB="42203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84406" marR="84406" marT="42203" marB="42203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84406" marR="84406" marT="42203" marB="42203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84406" marR="84406" marT="42203" marB="42203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2</a:t>
                      </a:r>
                      <a:endParaRPr lang="ko-KR" altLang="en-US" sz="1300" dirty="0"/>
                    </a:p>
                  </a:txBody>
                  <a:tcPr marL="84406" marR="84406" marT="42203" marB="42203"/>
                </a:tc>
                <a:tc gridSpan="6"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3</a:t>
                      </a:r>
                      <a:endParaRPr lang="ko-KR" altLang="en-US" sz="1300" dirty="0"/>
                    </a:p>
                  </a:txBody>
                  <a:tcPr marL="84406" marR="84406" marT="42203" marB="42203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84406" marR="84406" marT="42203" marB="42203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84406" marR="84406" marT="42203" marB="42203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84406" marR="84406" marT="42203" marB="42203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84406" marR="84406" marT="42203" marB="42203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84406" marR="84406" marT="42203" marB="42203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4</a:t>
                      </a:r>
                      <a:endParaRPr lang="ko-KR" altLang="en-US" sz="1300" dirty="0"/>
                    </a:p>
                  </a:txBody>
                  <a:tcPr marL="84406" marR="84406" marT="42203" marB="42203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5</a:t>
                      </a:r>
                      <a:endParaRPr lang="ko-KR" altLang="en-US" sz="1300" dirty="0"/>
                    </a:p>
                  </a:txBody>
                  <a:tcPr marL="84406" marR="84406" marT="42203" marB="42203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6</a:t>
                      </a:r>
                      <a:endParaRPr lang="ko-KR" altLang="en-US" sz="1300" dirty="0"/>
                    </a:p>
                  </a:txBody>
                  <a:tcPr marL="84406" marR="84406" marT="42203" marB="42203"/>
                </a:tc>
                <a:extLst>
                  <a:ext uri="{0D108BD9-81ED-4DB2-BD59-A6C34878D82A}">
                    <a16:rowId xmlns:a16="http://schemas.microsoft.com/office/drawing/2014/main" val="2894709890"/>
                  </a:ext>
                </a:extLst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7647241" y="1198634"/>
            <a:ext cx="360000" cy="360000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44083" latinLnBrk="0"/>
            <a:endParaRPr lang="ko-KR" altLang="en-US" sz="1662" kern="0" dirty="0">
              <a:solidFill>
                <a:sysClr val="windowText" lastClr="0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007241" y="1198634"/>
            <a:ext cx="870751" cy="3481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44083" latinLnBrk="0"/>
            <a:r>
              <a:rPr lang="en-US" altLang="ko-KR" sz="1662" kern="0" dirty="0">
                <a:solidFill>
                  <a:sysClr val="windowText" lastClr="000000"/>
                </a:solidFill>
              </a:rPr>
              <a:t>: 4Bytes</a:t>
            </a:r>
            <a:endParaRPr lang="ko-KR" altLang="en-US" sz="1662" kern="0" dirty="0">
              <a:solidFill>
                <a:sysClr val="windowText" lastClr="000000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499846" y="1198634"/>
            <a:ext cx="360000" cy="360000"/>
          </a:xfrm>
          <a:prstGeom prst="rect">
            <a:avLst/>
          </a:prstGeom>
          <a:solidFill>
            <a:srgbClr val="89B89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44083" latinLnBrk="0"/>
            <a:endParaRPr lang="ko-KR" altLang="en-US" sz="1662" kern="0" dirty="0">
              <a:solidFill>
                <a:sysClr val="windowText" lastClr="00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859846" y="1198634"/>
            <a:ext cx="787395" cy="3481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44083" latinLnBrk="0"/>
            <a:r>
              <a:rPr lang="en-US" altLang="ko-KR" sz="1662" kern="0" dirty="0">
                <a:solidFill>
                  <a:sysClr val="windowText" lastClr="000000"/>
                </a:solidFill>
              </a:rPr>
              <a:t>: 1Byte</a:t>
            </a:r>
            <a:endParaRPr lang="ko-KR" altLang="en-US" sz="1662" kern="0" dirty="0">
              <a:solidFill>
                <a:sysClr val="windowText" lastClr="000000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352451" y="1198634"/>
            <a:ext cx="360000" cy="360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44083" latinLnBrk="0"/>
            <a:endParaRPr lang="ko-KR" altLang="en-US" sz="1662" kern="0" dirty="0">
              <a:solidFill>
                <a:sysClr val="windowText" lastClr="00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712451" y="1198634"/>
            <a:ext cx="631904" cy="3481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44083" latinLnBrk="0"/>
            <a:r>
              <a:rPr lang="en-US" altLang="ko-KR" sz="1662" kern="0" dirty="0">
                <a:solidFill>
                  <a:sysClr val="windowText" lastClr="000000"/>
                </a:solidFill>
              </a:rPr>
              <a:t>: 1bit</a:t>
            </a:r>
            <a:endParaRPr lang="ko-KR" altLang="en-US" sz="1662" kern="0" dirty="0">
              <a:solidFill>
                <a:sysClr val="windowText" lastClr="000000"/>
              </a:solidFill>
            </a:endParaRPr>
          </a:p>
        </p:txBody>
      </p: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0515419"/>
              </p:ext>
            </p:extLst>
          </p:nvPr>
        </p:nvGraphicFramePr>
        <p:xfrm>
          <a:off x="406421" y="5441582"/>
          <a:ext cx="3240000" cy="7200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1321069902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156674654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95797783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378603572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520561896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4193812293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113880405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975346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4228664778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84406" marR="84406" marT="42203" marB="42203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84406" marR="84406" marT="42203" marB="42203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/>
                    </a:p>
                  </a:txBody>
                  <a:tcPr marL="84406" marR="84406" marT="42203" marB="42203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/>
                    </a:p>
                  </a:txBody>
                  <a:tcPr marL="84406" marR="84406" marT="42203" marB="42203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…</a:t>
                      </a:r>
                      <a:endParaRPr lang="ko-KR" altLang="en-US" sz="1300" dirty="0"/>
                    </a:p>
                  </a:txBody>
                  <a:tcPr marL="84406" marR="84406" marT="42203" marB="422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84406" marR="84406" marT="42203" marB="422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84406" marR="84406" marT="42203" marB="422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84406" marR="84406" marT="42203" marB="42203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84406" marR="84406" marT="42203" marB="42203"/>
                </a:tc>
                <a:extLst>
                  <a:ext uri="{0D108BD9-81ED-4DB2-BD59-A6C34878D82A}">
                    <a16:rowId xmlns:a16="http://schemas.microsoft.com/office/drawing/2014/main" val="2055636058"/>
                  </a:ext>
                </a:extLst>
              </a:tr>
              <a:tr h="360000">
                <a:tc gridSpan="9"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1</a:t>
                      </a:r>
                      <a:endParaRPr lang="ko-KR" altLang="en-US" sz="1300" dirty="0"/>
                    </a:p>
                  </a:txBody>
                  <a:tcPr marL="84406" marR="84406" marT="42203" marB="42203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dirty="0"/>
                    </a:p>
                  </a:txBody>
                  <a:tcPr marL="84406" marR="84406" marT="42203" marB="42203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84406" marR="84406" marT="42203" marB="42203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84406" marR="84406" marT="42203" marB="42203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84406" marR="84406" marT="42203" marB="42203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84406" marR="84406" marT="42203" marB="42203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84406" marR="84406" marT="42203" marB="42203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dirty="0"/>
                    </a:p>
                  </a:txBody>
                  <a:tcPr marL="84406" marR="84406" marT="42203" marB="42203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dirty="0"/>
                    </a:p>
                  </a:txBody>
                  <a:tcPr marL="84406" marR="84406" marT="42203" marB="42203"/>
                </a:tc>
                <a:extLst>
                  <a:ext uri="{0D108BD9-81ED-4DB2-BD59-A6C34878D82A}">
                    <a16:rowId xmlns:a16="http://schemas.microsoft.com/office/drawing/2014/main" val="2894709890"/>
                  </a:ext>
                </a:extLst>
              </a:tr>
            </a:tbl>
          </a:graphicData>
        </a:graphic>
      </p:graphicFrame>
      <p:sp>
        <p:nvSpPr>
          <p:cNvPr id="15" name="직사각형 14"/>
          <p:cNvSpPr/>
          <p:nvPr/>
        </p:nvSpPr>
        <p:spPr>
          <a:xfrm>
            <a:off x="7646060" y="5013006"/>
            <a:ext cx="360000" cy="360000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44083" latinLnBrk="0"/>
            <a:endParaRPr lang="ko-KR" altLang="en-US" sz="1662" kern="0" dirty="0">
              <a:solidFill>
                <a:sysClr val="windowText" lastClr="00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007241" y="5013006"/>
            <a:ext cx="870751" cy="3481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44083" latinLnBrk="0"/>
            <a:r>
              <a:rPr lang="en-US" altLang="ko-KR" sz="1662" kern="0" dirty="0">
                <a:solidFill>
                  <a:sysClr val="windowText" lastClr="000000"/>
                </a:solidFill>
              </a:rPr>
              <a:t>: 4Bytes</a:t>
            </a:r>
            <a:endParaRPr lang="ko-KR" altLang="en-US" sz="1662" kern="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12272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84392" tIns="84392" rIns="84392" bIns="84392" rtlCol="0" anchor="t" anchorCtr="0">
            <a:noAutofit/>
          </a:bodyPr>
          <a:lstStyle/>
          <a:p>
            <a:r>
              <a:rPr lang="en-US" altLang="ko"/>
              <a:t>Data </a:t>
            </a:r>
            <a:r>
              <a:rPr lang="en-US" altLang="ko" dirty="0"/>
              <a:t>Manag</a:t>
            </a:r>
            <a:r>
              <a:rPr lang="en-US" altLang="ko"/>
              <a:t>ement </a:t>
            </a:r>
            <a:r>
              <a:rPr lang="en-US" altLang="ko" dirty="0"/>
              <a:t>- Data packet</a:t>
            </a:r>
            <a:endParaRPr lang="ko" altLang="en-US" dirty="0"/>
          </a:p>
        </p:txBody>
      </p:sp>
      <p:sp>
        <p:nvSpPr>
          <p:cNvPr id="158" name="Shape 158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vert="horz" lIns="84392" tIns="84392" rIns="84392" bIns="84392" rtlCol="0" anchor="t" anchorCtr="0">
            <a:noAutofit/>
          </a:bodyPr>
          <a:lstStyle/>
          <a:p>
            <a:r>
              <a:rPr lang="en-US" altLang="ko-KR" dirty="0"/>
              <a:t>Transmit to PS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  <a:p>
            <a:pPr lvl="1"/>
            <a:r>
              <a:rPr lang="en-US" altLang="ko" dirty="0"/>
              <a:t>1 : Reset command</a:t>
            </a:r>
          </a:p>
          <a:p>
            <a:pPr lvl="1"/>
            <a:endParaRPr lang="en-US" altLang="ko" dirty="0"/>
          </a:p>
          <a:p>
            <a:r>
              <a:rPr lang="en-US" altLang="ko" dirty="0"/>
              <a:t>Receive from PS</a:t>
            </a:r>
          </a:p>
          <a:p>
            <a:pPr lvl="1"/>
            <a:endParaRPr lang="en-US" altLang="ko" dirty="0"/>
          </a:p>
          <a:p>
            <a:pPr lvl="1"/>
            <a:endParaRPr lang="en-US" altLang="ko" dirty="0"/>
          </a:p>
          <a:p>
            <a:pPr lvl="1"/>
            <a:endParaRPr lang="en-US" altLang="ko" dirty="0"/>
          </a:p>
          <a:p>
            <a:pPr lvl="1"/>
            <a:r>
              <a:rPr lang="en-US" altLang="ko" dirty="0"/>
              <a:t>1 : Status Data</a:t>
            </a:r>
          </a:p>
          <a:p>
            <a:pPr lvl="1"/>
            <a:r>
              <a:rPr lang="en-US" altLang="ko" dirty="0"/>
              <a:t>2 : Temperature</a:t>
            </a:r>
          </a:p>
          <a:p>
            <a:pPr lvl="1"/>
            <a:r>
              <a:rPr lang="en-US" altLang="ko" dirty="0"/>
              <a:t>3 : Detected Location</a:t>
            </a:r>
          </a:p>
          <a:p>
            <a:pPr lvl="1"/>
            <a:r>
              <a:rPr lang="en-US" altLang="ko" dirty="0"/>
              <a:t>4 : Streaming</a:t>
            </a:r>
          </a:p>
          <a:p>
            <a:pPr lvl="1"/>
            <a:endParaRPr lang="en-US" altLang="ko" dirty="0"/>
          </a:p>
          <a:p>
            <a:pPr lvl="1"/>
            <a:endParaRPr lang="ko" alt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잉크 2"/>
              <p14:cNvContentPartPr/>
              <p14:nvPr/>
            </p14:nvContentPartPr>
            <p14:xfrm>
              <a:off x="10144163" y="1542351"/>
              <a:ext cx="14954" cy="16283"/>
            </p14:xfrm>
          </p:contentPart>
        </mc:Choice>
        <mc:Fallback xmlns="">
          <p:pic>
            <p:nvPicPr>
              <p:cNvPr id="3" name="잉크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143095" y="1541312"/>
                <a:ext cx="17090" cy="18362"/>
              </a:xfrm>
              <a:prstGeom prst="rect">
                <a:avLst/>
              </a:prstGeom>
            </p:spPr>
          </p:pic>
        </mc:Fallback>
      </mc:AlternateContent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2232695"/>
              </p:ext>
            </p:extLst>
          </p:nvPr>
        </p:nvGraphicFramePr>
        <p:xfrm>
          <a:off x="406421" y="1550492"/>
          <a:ext cx="360000" cy="7200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200975346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84406" marR="84406" marT="42203" marB="42203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5636058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1</a:t>
                      </a:r>
                      <a:endParaRPr lang="ko-KR" altLang="en-US" sz="1300" dirty="0"/>
                    </a:p>
                  </a:txBody>
                  <a:tcPr marL="84406" marR="84406" marT="42203" marB="42203"/>
                </a:tc>
                <a:extLst>
                  <a:ext uri="{0D108BD9-81ED-4DB2-BD59-A6C34878D82A}">
                    <a16:rowId xmlns:a16="http://schemas.microsoft.com/office/drawing/2014/main" val="2894709890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4995221"/>
              </p:ext>
            </p:extLst>
          </p:nvPr>
        </p:nvGraphicFramePr>
        <p:xfrm>
          <a:off x="406421" y="3500645"/>
          <a:ext cx="4680000" cy="7200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254668948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919577069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867232754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037605529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321069902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156674654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95797783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378603572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520561896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4193812293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113880405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975346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4228664778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84406" marR="84406" marT="42203" marB="42203">
                    <a:solidFill>
                      <a:srgbClr val="89B89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84406" marR="84406" marT="42203" marB="42203">
                    <a:solidFill>
                      <a:srgbClr val="89B89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84406" marR="84406" marT="42203" marB="422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84406" marR="84406" marT="42203" marB="422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84406" marR="84406" marT="42203" marB="42203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84406" marR="84406" marT="42203" marB="42203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/>
                    </a:p>
                  </a:txBody>
                  <a:tcPr marL="84406" marR="84406" marT="42203" marB="42203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/>
                    </a:p>
                  </a:txBody>
                  <a:tcPr marL="84406" marR="84406" marT="42203" marB="42203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…</a:t>
                      </a:r>
                      <a:endParaRPr lang="ko-KR" altLang="en-US" sz="1300" dirty="0"/>
                    </a:p>
                  </a:txBody>
                  <a:tcPr marL="84406" marR="84406" marT="42203" marB="422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84406" marR="84406" marT="42203" marB="422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84406" marR="84406" marT="42203" marB="422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84406" marR="84406" marT="42203" marB="42203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84406" marR="84406" marT="42203" marB="42203"/>
                </a:tc>
                <a:extLst>
                  <a:ext uri="{0D108BD9-81ED-4DB2-BD59-A6C34878D82A}">
                    <a16:rowId xmlns:a16="http://schemas.microsoft.com/office/drawing/2014/main" val="2055636058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1</a:t>
                      </a:r>
                      <a:endParaRPr lang="ko-KR" altLang="en-US" sz="1300" dirty="0"/>
                    </a:p>
                  </a:txBody>
                  <a:tcPr marL="84406" marR="84406" marT="42203" marB="42203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2</a:t>
                      </a:r>
                      <a:endParaRPr lang="ko-KR" altLang="en-US" sz="1300" dirty="0"/>
                    </a:p>
                  </a:txBody>
                  <a:tcPr marL="84406" marR="84406" marT="42203" marB="42203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3</a:t>
                      </a:r>
                      <a:endParaRPr lang="ko-KR" altLang="en-US" sz="1300" dirty="0"/>
                    </a:p>
                  </a:txBody>
                  <a:tcPr marL="84406" marR="84406" marT="42203" marB="42203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dirty="0"/>
                    </a:p>
                  </a:txBody>
                  <a:tcPr marL="84406" marR="84406" marT="42203" marB="42203"/>
                </a:tc>
                <a:tc gridSpan="9"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4</a:t>
                      </a:r>
                      <a:endParaRPr lang="ko-KR" altLang="en-US" sz="1300" dirty="0"/>
                    </a:p>
                  </a:txBody>
                  <a:tcPr marL="84406" marR="84406" marT="42203" marB="42203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dirty="0"/>
                    </a:p>
                  </a:txBody>
                  <a:tcPr marL="84406" marR="84406" marT="42203" marB="42203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84406" marR="84406" marT="42203" marB="42203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84406" marR="84406" marT="42203" marB="42203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84406" marR="84406" marT="42203" marB="42203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84406" marR="84406" marT="42203" marB="42203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84406" marR="84406" marT="42203" marB="42203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dirty="0"/>
                    </a:p>
                  </a:txBody>
                  <a:tcPr marL="84406" marR="84406" marT="42203" marB="42203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dirty="0"/>
                    </a:p>
                  </a:txBody>
                  <a:tcPr marL="84406" marR="84406" marT="42203" marB="42203"/>
                </a:tc>
                <a:extLst>
                  <a:ext uri="{0D108BD9-81ED-4DB2-BD59-A6C34878D82A}">
                    <a16:rowId xmlns:a16="http://schemas.microsoft.com/office/drawing/2014/main" val="2894709890"/>
                  </a:ext>
                </a:extLst>
              </a:tr>
            </a:tbl>
          </a:graphicData>
        </a:graphic>
      </p:graphicFrame>
      <p:sp>
        <p:nvSpPr>
          <p:cNvPr id="10" name="직사각형 9"/>
          <p:cNvSpPr/>
          <p:nvPr/>
        </p:nvSpPr>
        <p:spPr>
          <a:xfrm>
            <a:off x="7646060" y="3045943"/>
            <a:ext cx="360000" cy="360000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44083" latinLnBrk="0"/>
            <a:endParaRPr lang="ko-KR" altLang="en-US" sz="1662" kern="0" dirty="0">
              <a:solidFill>
                <a:sysClr val="windowText" lastClr="000000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497484" y="3045943"/>
            <a:ext cx="360000" cy="360000"/>
          </a:xfrm>
          <a:prstGeom prst="rect">
            <a:avLst/>
          </a:prstGeom>
          <a:solidFill>
            <a:srgbClr val="89B89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44083" latinLnBrk="0"/>
            <a:endParaRPr lang="ko-KR" altLang="en-US" sz="1662" kern="0" dirty="0">
              <a:solidFill>
                <a:sysClr val="windowText" lastClr="00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857484" y="3045943"/>
            <a:ext cx="787395" cy="3481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44083" latinLnBrk="0"/>
            <a:r>
              <a:rPr lang="en-US" altLang="ko-KR" sz="1662" kern="0" dirty="0">
                <a:solidFill>
                  <a:sysClr val="windowText" lastClr="000000"/>
                </a:solidFill>
              </a:rPr>
              <a:t>: 1Byte</a:t>
            </a:r>
            <a:endParaRPr lang="ko-KR" altLang="en-US" sz="1662" kern="0" dirty="0">
              <a:solidFill>
                <a:sysClr val="windowText" lastClr="00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007241" y="3045943"/>
            <a:ext cx="870751" cy="3481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44083" latinLnBrk="0"/>
            <a:r>
              <a:rPr lang="en-US" altLang="ko-KR" sz="1662" kern="0" dirty="0">
                <a:solidFill>
                  <a:sysClr val="windowText" lastClr="000000"/>
                </a:solidFill>
              </a:rPr>
              <a:t>: 4Bytes</a:t>
            </a:r>
            <a:endParaRPr lang="ko-KR" altLang="en-US" sz="1662" kern="0" dirty="0">
              <a:solidFill>
                <a:sysClr val="windowText" lastClr="000000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7886088" y="1194242"/>
            <a:ext cx="360000" cy="360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44083" latinLnBrk="0"/>
            <a:endParaRPr lang="ko-KR" altLang="en-US" sz="1662" kern="0" dirty="0">
              <a:solidFill>
                <a:sysClr val="windowText" lastClr="00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246088" y="1194242"/>
            <a:ext cx="631904" cy="3481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44083" latinLnBrk="0"/>
            <a:r>
              <a:rPr lang="en-US" altLang="ko-KR" sz="1662" kern="0" dirty="0">
                <a:solidFill>
                  <a:sysClr val="windowText" lastClr="000000"/>
                </a:solidFill>
              </a:rPr>
              <a:t>: 1bit</a:t>
            </a:r>
            <a:endParaRPr lang="ko-KR" altLang="en-US" sz="1662" kern="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41317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84392" tIns="84392" rIns="84392" bIns="84392" rtlCol="0" anchor="t" anchorCtr="0">
            <a:noAutofit/>
          </a:bodyPr>
          <a:lstStyle/>
          <a:p>
            <a:r>
              <a:rPr lang="en-US" altLang="ko" dirty="0"/>
              <a:t>Data Management - Data packet</a:t>
            </a:r>
            <a:endParaRPr lang="ko" altLang="en-US" dirty="0"/>
          </a:p>
        </p:txBody>
      </p:sp>
      <p:sp>
        <p:nvSpPr>
          <p:cNvPr id="158" name="Shape 158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vert="horz" lIns="84392" tIns="84392" rIns="84392" bIns="84392" rtlCol="0" anchor="t" anchorCtr="0">
            <a:normAutofit lnSpcReduction="10000"/>
          </a:bodyPr>
          <a:lstStyle/>
          <a:p>
            <a:r>
              <a:rPr lang="en-US" altLang="ko-KR" dirty="0"/>
              <a:t>Transmit to ADCS</a:t>
            </a:r>
            <a:endParaRPr lang="ko-KR" altLang="en-US" dirty="0"/>
          </a:p>
          <a:p>
            <a:pPr lvl="1"/>
            <a:endParaRPr lang="en-US" altLang="ko" dirty="0"/>
          </a:p>
          <a:p>
            <a:pPr lvl="1"/>
            <a:endParaRPr lang="en-US" altLang="ko" dirty="0"/>
          </a:p>
          <a:p>
            <a:pPr lvl="1"/>
            <a:endParaRPr lang="en-US" altLang="ko" dirty="0"/>
          </a:p>
          <a:p>
            <a:pPr lvl="1"/>
            <a:r>
              <a:rPr lang="en-US" altLang="ko" dirty="0"/>
              <a:t>Reset Command</a:t>
            </a:r>
          </a:p>
          <a:p>
            <a:pPr lvl="1"/>
            <a:r>
              <a:rPr lang="en-US" altLang="ko" dirty="0"/>
              <a:t>Command</a:t>
            </a:r>
          </a:p>
          <a:p>
            <a:pPr lvl="1"/>
            <a:r>
              <a:rPr lang="en-US" altLang="ko" dirty="0"/>
              <a:t>Detected Location(XY)</a:t>
            </a:r>
          </a:p>
          <a:p>
            <a:pPr lvl="1"/>
            <a:r>
              <a:rPr lang="en-US" altLang="ko" dirty="0"/>
              <a:t>Prediction</a:t>
            </a:r>
          </a:p>
          <a:p>
            <a:pPr lvl="1"/>
            <a:r>
              <a:rPr lang="en-US" altLang="ko" dirty="0"/>
              <a:t>Predicted Location(GPS)</a:t>
            </a:r>
          </a:p>
          <a:p>
            <a:pPr lvl="1"/>
            <a:endParaRPr lang="en-US" altLang="ko" dirty="0"/>
          </a:p>
          <a:p>
            <a:r>
              <a:rPr lang="en-US" altLang="ko" dirty="0"/>
              <a:t>Receive from ADCS</a:t>
            </a:r>
          </a:p>
          <a:p>
            <a:pPr lvl="1"/>
            <a:endParaRPr lang="en-US" altLang="ko" dirty="0"/>
          </a:p>
          <a:p>
            <a:pPr lvl="1"/>
            <a:endParaRPr lang="en-US" altLang="ko" dirty="0"/>
          </a:p>
          <a:p>
            <a:pPr lvl="1"/>
            <a:endParaRPr lang="en-US" altLang="ko" dirty="0"/>
          </a:p>
          <a:p>
            <a:pPr lvl="1"/>
            <a:r>
              <a:rPr lang="en-US" altLang="ko" dirty="0"/>
              <a:t>1 : Status Data</a:t>
            </a:r>
          </a:p>
          <a:p>
            <a:pPr lvl="1"/>
            <a:r>
              <a:rPr lang="en-US" altLang="ko" dirty="0"/>
              <a:t>2 : Temperature</a:t>
            </a:r>
          </a:p>
          <a:p>
            <a:pPr lvl="1"/>
            <a:r>
              <a:rPr lang="en-US" altLang="ko" dirty="0"/>
              <a:t>3 : GPS Location</a:t>
            </a:r>
          </a:p>
          <a:p>
            <a:pPr lvl="1"/>
            <a:r>
              <a:rPr lang="en-US" altLang="ko" dirty="0"/>
              <a:t>4 : Angle</a:t>
            </a:r>
          </a:p>
          <a:p>
            <a:pPr lvl="1"/>
            <a:endParaRPr lang="ko" alt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잉크 2"/>
              <p14:cNvContentPartPr/>
              <p14:nvPr/>
            </p14:nvContentPartPr>
            <p14:xfrm>
              <a:off x="10144163" y="1542351"/>
              <a:ext cx="14954" cy="16283"/>
            </p14:xfrm>
          </p:contentPart>
        </mc:Choice>
        <mc:Fallback xmlns="">
          <p:pic>
            <p:nvPicPr>
              <p:cNvPr id="3" name="잉크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143095" y="1541312"/>
                <a:ext cx="17090" cy="18362"/>
              </a:xfrm>
              <a:prstGeom prst="rect">
                <a:avLst/>
              </a:prstGeom>
            </p:spPr>
          </p:pic>
        </mc:Fallback>
      </mc:AlternateContent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574955"/>
              </p:ext>
            </p:extLst>
          </p:nvPr>
        </p:nvGraphicFramePr>
        <p:xfrm>
          <a:off x="406421" y="1400701"/>
          <a:ext cx="2880000" cy="7200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254668948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919577069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867232754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037605529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321069902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156674654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95797783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378603572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84406" marR="84406" marT="42203" marB="42203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84406" marR="84406" marT="42203" marB="42203">
                    <a:solidFill>
                      <a:srgbClr val="89B89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84406" marR="84406" marT="42203" marB="422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84406" marR="84406" marT="42203" marB="422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84406" marR="84406" marT="42203" marB="42203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84406" marR="84406" marT="42203" marB="422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84406" marR="84406" marT="42203" marB="422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84406" marR="84406" marT="42203" marB="42203"/>
                </a:tc>
                <a:extLst>
                  <a:ext uri="{0D108BD9-81ED-4DB2-BD59-A6C34878D82A}">
                    <a16:rowId xmlns:a16="http://schemas.microsoft.com/office/drawing/2014/main" val="2055636058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1</a:t>
                      </a:r>
                      <a:endParaRPr lang="ko-KR" altLang="en-US" sz="1300" dirty="0"/>
                    </a:p>
                  </a:txBody>
                  <a:tcPr marL="84406" marR="84406" marT="42203" marB="42203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2</a:t>
                      </a:r>
                      <a:endParaRPr lang="ko-KR" altLang="en-US" sz="1300" dirty="0"/>
                    </a:p>
                  </a:txBody>
                  <a:tcPr marL="84406" marR="84406" marT="42203" marB="42203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3</a:t>
                      </a:r>
                      <a:endParaRPr lang="ko-KR" altLang="en-US" sz="1300" dirty="0"/>
                    </a:p>
                  </a:txBody>
                  <a:tcPr marL="84406" marR="84406" marT="42203" marB="42203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dirty="0"/>
                    </a:p>
                  </a:txBody>
                  <a:tcPr marL="84406" marR="84406" marT="42203" marB="42203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4</a:t>
                      </a:r>
                      <a:endParaRPr lang="ko-KR" altLang="en-US" sz="1300" dirty="0"/>
                    </a:p>
                  </a:txBody>
                  <a:tcPr marL="84406" marR="84406" marT="42203" marB="42203"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5</a:t>
                      </a:r>
                      <a:endParaRPr lang="ko-KR" altLang="en-US" sz="1300" dirty="0"/>
                    </a:p>
                  </a:txBody>
                  <a:tcPr marL="84406" marR="84406" marT="42203" marB="42203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dirty="0"/>
                    </a:p>
                  </a:txBody>
                  <a:tcPr marL="84406" marR="84406" marT="42203" marB="42203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dirty="0"/>
                    </a:p>
                  </a:txBody>
                  <a:tcPr marL="84406" marR="84406" marT="42203" marB="42203"/>
                </a:tc>
                <a:extLst>
                  <a:ext uri="{0D108BD9-81ED-4DB2-BD59-A6C34878D82A}">
                    <a16:rowId xmlns:a16="http://schemas.microsoft.com/office/drawing/2014/main" val="2894709890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7647241" y="1040701"/>
            <a:ext cx="360000" cy="360000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44083" latinLnBrk="0"/>
            <a:endParaRPr lang="ko-KR" altLang="en-US" sz="1662" kern="0" dirty="0">
              <a:solidFill>
                <a:sysClr val="windowText" lastClr="0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007241" y="1040701"/>
            <a:ext cx="870751" cy="3481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44083" latinLnBrk="0"/>
            <a:r>
              <a:rPr lang="en-US" altLang="ko-KR" sz="1662" kern="0" dirty="0">
                <a:solidFill>
                  <a:sysClr val="windowText" lastClr="000000"/>
                </a:solidFill>
              </a:rPr>
              <a:t>: 4Bytes</a:t>
            </a:r>
            <a:endParaRPr lang="ko-KR" altLang="en-US" sz="1662" kern="0" dirty="0">
              <a:solidFill>
                <a:sysClr val="windowText" lastClr="000000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499846" y="1040701"/>
            <a:ext cx="360000" cy="360000"/>
          </a:xfrm>
          <a:prstGeom prst="rect">
            <a:avLst/>
          </a:prstGeom>
          <a:solidFill>
            <a:srgbClr val="89B89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44083" latinLnBrk="0"/>
            <a:endParaRPr lang="ko-KR" altLang="en-US" sz="1662" kern="0" dirty="0">
              <a:solidFill>
                <a:sysClr val="windowText" lastClr="00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859846" y="1040701"/>
            <a:ext cx="787395" cy="3481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44083" latinLnBrk="0"/>
            <a:r>
              <a:rPr lang="en-US" altLang="ko-KR" sz="1662" kern="0" dirty="0">
                <a:solidFill>
                  <a:sysClr val="windowText" lastClr="000000"/>
                </a:solidFill>
              </a:rPr>
              <a:t>: 1Byte</a:t>
            </a:r>
            <a:endParaRPr lang="ko-KR" altLang="en-US" sz="1662" kern="0" dirty="0">
              <a:solidFill>
                <a:sysClr val="windowText" lastClr="000000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352451" y="1040701"/>
            <a:ext cx="360000" cy="360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44083" latinLnBrk="0"/>
            <a:endParaRPr lang="ko-KR" altLang="en-US" sz="1662" kern="0" dirty="0">
              <a:solidFill>
                <a:sysClr val="windowText" lastClr="00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712451" y="1040701"/>
            <a:ext cx="631904" cy="3481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44083" latinLnBrk="0"/>
            <a:r>
              <a:rPr lang="en-US" altLang="ko-KR" sz="1662" kern="0" dirty="0">
                <a:solidFill>
                  <a:sysClr val="windowText" lastClr="000000"/>
                </a:solidFill>
              </a:rPr>
              <a:t>: 1bit</a:t>
            </a:r>
            <a:endParaRPr lang="ko-KR" altLang="en-US" sz="1662" kern="0" dirty="0">
              <a:solidFill>
                <a:sysClr val="windowText" lastClr="000000"/>
              </a:solidFill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5430578"/>
              </p:ext>
            </p:extLst>
          </p:nvPr>
        </p:nvGraphicFramePr>
        <p:xfrm>
          <a:off x="406421" y="4254489"/>
          <a:ext cx="2880000" cy="7200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254668948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919577069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867232754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037605529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321069902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520561896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4193812293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113880405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84406" marR="84406" marT="42203" marB="42203">
                    <a:solidFill>
                      <a:srgbClr val="89B89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84406" marR="84406" marT="42203" marB="42203">
                    <a:solidFill>
                      <a:srgbClr val="89B89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84406" marR="84406" marT="42203" marB="422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84406" marR="84406" marT="42203" marB="422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84406" marR="84406" marT="42203" marB="42203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/>
                    </a:p>
                  </a:txBody>
                  <a:tcPr marL="84406" marR="84406" marT="42203" marB="422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84406" marR="84406" marT="42203" marB="422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84406" marR="84406" marT="42203" marB="42203"/>
                </a:tc>
                <a:extLst>
                  <a:ext uri="{0D108BD9-81ED-4DB2-BD59-A6C34878D82A}">
                    <a16:rowId xmlns:a16="http://schemas.microsoft.com/office/drawing/2014/main" val="2055636058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1</a:t>
                      </a:r>
                      <a:endParaRPr lang="ko-KR" altLang="en-US" sz="1300" dirty="0"/>
                    </a:p>
                  </a:txBody>
                  <a:tcPr marL="84406" marR="84406" marT="42203" marB="42203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2</a:t>
                      </a:r>
                      <a:endParaRPr lang="ko-KR" altLang="en-US" sz="1300" dirty="0"/>
                    </a:p>
                  </a:txBody>
                  <a:tcPr marL="84406" marR="84406" marT="42203" marB="42203"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3</a:t>
                      </a:r>
                      <a:endParaRPr lang="ko-KR" altLang="en-US" sz="1300" dirty="0"/>
                    </a:p>
                  </a:txBody>
                  <a:tcPr marL="84406" marR="84406" marT="42203" marB="42203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dirty="0"/>
                    </a:p>
                  </a:txBody>
                  <a:tcPr marL="84406" marR="84406" marT="42203" marB="42203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dirty="0"/>
                    </a:p>
                  </a:txBody>
                  <a:tcPr marL="84406" marR="84406" marT="42203" marB="42203"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4</a:t>
                      </a:r>
                      <a:endParaRPr lang="ko-KR" altLang="en-US" sz="1300" dirty="0"/>
                    </a:p>
                  </a:txBody>
                  <a:tcPr marL="84406" marR="84406" marT="42203" marB="42203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84406" marR="84406" marT="42203" marB="42203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84406" marR="84406" marT="42203" marB="42203"/>
                </a:tc>
                <a:extLst>
                  <a:ext uri="{0D108BD9-81ED-4DB2-BD59-A6C34878D82A}">
                    <a16:rowId xmlns:a16="http://schemas.microsoft.com/office/drawing/2014/main" val="2894709890"/>
                  </a:ext>
                </a:extLst>
              </a:tr>
            </a:tbl>
          </a:graphicData>
        </a:graphic>
      </p:graphicFrame>
      <p:sp>
        <p:nvSpPr>
          <p:cNvPr id="13" name="직사각형 12"/>
          <p:cNvSpPr/>
          <p:nvPr/>
        </p:nvSpPr>
        <p:spPr>
          <a:xfrm>
            <a:off x="7646060" y="3894489"/>
            <a:ext cx="360000" cy="360000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44083" latinLnBrk="0"/>
            <a:endParaRPr lang="ko-KR" altLang="en-US" sz="1662" kern="0" dirty="0">
              <a:solidFill>
                <a:sysClr val="windowText" lastClr="000000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497484" y="3894489"/>
            <a:ext cx="360000" cy="360000"/>
          </a:xfrm>
          <a:prstGeom prst="rect">
            <a:avLst/>
          </a:prstGeom>
          <a:solidFill>
            <a:srgbClr val="89B89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44083" latinLnBrk="0"/>
            <a:endParaRPr lang="ko-KR" altLang="en-US" sz="1662" kern="0" dirty="0">
              <a:solidFill>
                <a:sysClr val="windowText" lastClr="00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857484" y="3894489"/>
            <a:ext cx="787395" cy="3481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44083" latinLnBrk="0"/>
            <a:r>
              <a:rPr lang="en-US" altLang="ko-KR" sz="1662" kern="0" dirty="0">
                <a:solidFill>
                  <a:sysClr val="windowText" lastClr="000000"/>
                </a:solidFill>
              </a:rPr>
              <a:t>: 1Byte</a:t>
            </a:r>
            <a:endParaRPr lang="ko-KR" altLang="en-US" sz="1662" kern="0" dirty="0">
              <a:solidFill>
                <a:sysClr val="windowText" lastClr="00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007241" y="3894489"/>
            <a:ext cx="870751" cy="3481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44083" latinLnBrk="0"/>
            <a:r>
              <a:rPr lang="en-US" altLang="ko-KR" sz="1662" kern="0" dirty="0">
                <a:solidFill>
                  <a:sysClr val="windowText" lastClr="000000"/>
                </a:solidFill>
              </a:rPr>
              <a:t>: 4Bytes</a:t>
            </a:r>
            <a:endParaRPr lang="ko-KR" altLang="en-US" sz="1662" kern="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01097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Contents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vert="horz" lIns="71931" tIns="35966" rIns="71931" bIns="35966" rtlCol="0" anchor="t">
            <a:normAutofit/>
          </a:bodyPr>
          <a:lstStyle/>
          <a:p>
            <a:r>
              <a:rPr lang="en-US" altLang="ko-KR" dirty="0"/>
              <a:t>C&amp;DHS</a:t>
            </a:r>
            <a:r>
              <a:rPr lang="ko-KR" altLang="en-US" dirty="0"/>
              <a:t> 개요</a:t>
            </a:r>
            <a:endParaRPr lang="ko-KR" altLang="en-US" dirty="0">
              <a:latin typeface="맑은 고딕"/>
            </a:endParaRPr>
          </a:p>
          <a:p>
            <a:r>
              <a:rPr lang="en-US" altLang="ko-KR" dirty="0">
                <a:latin typeface="Calibri" charset="0"/>
                <a:ea typeface="Malgun Gothic" charset="0"/>
              </a:rPr>
              <a:t>C&amp;DHS </a:t>
            </a:r>
            <a:r>
              <a:rPr lang="ko-KR" altLang="en-US" dirty="0">
                <a:latin typeface="Arial" charset="0"/>
                <a:ea typeface="Malgun Gothic" charset="0"/>
              </a:rPr>
              <a:t>요구 조건</a:t>
            </a:r>
            <a:endParaRPr lang="en-US" altLang="ko-KR" dirty="0">
              <a:latin typeface="Arial" charset="0"/>
              <a:ea typeface="Malgun Gothic" charset="0"/>
            </a:endParaRPr>
          </a:p>
          <a:p>
            <a:r>
              <a:rPr lang="en-US" altLang="ko-KR" dirty="0"/>
              <a:t>Action Items</a:t>
            </a:r>
          </a:p>
          <a:p>
            <a:r>
              <a:rPr lang="en-US" altLang="ko-KR" dirty="0"/>
              <a:t>PDR </a:t>
            </a:r>
            <a:r>
              <a:rPr lang="ko-KR" altLang="en-US" dirty="0"/>
              <a:t>이후 변경 사항</a:t>
            </a:r>
            <a:endParaRPr lang="ko-KR" altLang="en-US" dirty="0">
              <a:latin typeface="맑은 고딕"/>
            </a:endParaRPr>
          </a:p>
          <a:p>
            <a:r>
              <a:rPr lang="en-US" altLang="ko-KR" dirty="0"/>
              <a:t>C&amp;DHS </a:t>
            </a:r>
            <a:r>
              <a:rPr lang="ko-KR" altLang="en-US" dirty="0"/>
              <a:t>보드 설계</a:t>
            </a:r>
          </a:p>
          <a:p>
            <a:r>
              <a:rPr lang="en-US" altLang="ko-KR" dirty="0"/>
              <a:t>Task </a:t>
            </a:r>
            <a:r>
              <a:rPr lang="ko-KR" altLang="en-US" dirty="0"/>
              <a:t>별 우선순위 및 빈도</a:t>
            </a:r>
          </a:p>
          <a:p>
            <a:r>
              <a:rPr lang="ko-KR" altLang="en-US" dirty="0"/>
              <a:t>운용 모드 별 </a:t>
            </a:r>
            <a:r>
              <a:rPr lang="en-US" altLang="ko-KR" dirty="0"/>
              <a:t>Task </a:t>
            </a:r>
            <a:r>
              <a:rPr lang="ko-KR" altLang="en-US" dirty="0"/>
              <a:t>동작</a:t>
            </a:r>
          </a:p>
          <a:p>
            <a:r>
              <a:rPr lang="en-US" altLang="ko-KR" dirty="0"/>
              <a:t>Task </a:t>
            </a:r>
            <a:r>
              <a:rPr lang="ko-KR" altLang="en-US" dirty="0"/>
              <a:t>별 알고리즘</a:t>
            </a:r>
          </a:p>
          <a:p>
            <a:r>
              <a:rPr lang="en-US" altLang="ko-KR" dirty="0"/>
              <a:t>Mission Data </a:t>
            </a:r>
            <a:r>
              <a:rPr lang="ko-KR" altLang="en-US" dirty="0"/>
              <a:t>관리</a:t>
            </a:r>
          </a:p>
          <a:p>
            <a:r>
              <a:rPr lang="en-US" altLang="ko-KR" dirty="0"/>
              <a:t>Data Packet</a:t>
            </a:r>
          </a:p>
          <a:p>
            <a:r>
              <a:rPr lang="en-US" altLang="ko-KR" dirty="0"/>
              <a:t>UART, ADC, I2C </a:t>
            </a:r>
            <a:r>
              <a:rPr lang="ko-KR" altLang="en-US" dirty="0"/>
              <a:t>활용 및 검증</a:t>
            </a:r>
          </a:p>
          <a:p>
            <a:r>
              <a:rPr lang="ko-KR" altLang="en-US" dirty="0"/>
              <a:t>위험요소 관리 및 향후 계획</a:t>
            </a:r>
          </a:p>
        </p:txBody>
      </p:sp>
    </p:spTree>
    <p:extLst>
      <p:ext uri="{BB962C8B-B14F-4D97-AF65-F5344CB8AC3E}">
        <p14:creationId xmlns:p14="http://schemas.microsoft.com/office/powerpoint/2010/main" val="14139095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84392" tIns="84392" rIns="84392" bIns="84392" rtlCol="0" anchor="t" anchorCtr="0">
            <a:noAutofit/>
          </a:bodyPr>
          <a:lstStyle/>
          <a:p>
            <a:r>
              <a:rPr lang="en-US" altLang="ko" dirty="0"/>
              <a:t>Data Management - Data packet</a:t>
            </a:r>
            <a:endParaRPr lang="ko" altLang="en-US" dirty="0"/>
          </a:p>
        </p:txBody>
      </p:sp>
      <p:sp>
        <p:nvSpPr>
          <p:cNvPr id="158" name="Shape 158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vert="horz" lIns="84392" tIns="84392" rIns="84392" bIns="84392" rtlCol="0" anchor="t" anchorCtr="0">
            <a:noAutofit/>
          </a:bodyPr>
          <a:lstStyle/>
          <a:p>
            <a:r>
              <a:rPr lang="en-US" altLang="ko-KR" dirty="0"/>
              <a:t>Transmit to EPS</a:t>
            </a:r>
            <a:endParaRPr lang="ko-KR" altLang="en-US" dirty="0"/>
          </a:p>
          <a:p>
            <a:pPr lvl="1"/>
            <a:endParaRPr lang="en-US" altLang="ko" dirty="0"/>
          </a:p>
          <a:p>
            <a:pPr lvl="1"/>
            <a:endParaRPr lang="en-US" altLang="ko" dirty="0"/>
          </a:p>
          <a:p>
            <a:pPr lvl="1"/>
            <a:endParaRPr lang="en-US" altLang="ko" dirty="0"/>
          </a:p>
          <a:p>
            <a:pPr lvl="1"/>
            <a:r>
              <a:rPr lang="en-US" altLang="ko" dirty="0"/>
              <a:t>1 : Reset Command</a:t>
            </a:r>
          </a:p>
          <a:p>
            <a:pPr lvl="1"/>
            <a:r>
              <a:rPr lang="en-US" altLang="ko" dirty="0"/>
              <a:t>2 : Heater Command</a:t>
            </a:r>
          </a:p>
          <a:p>
            <a:pPr lvl="1"/>
            <a:endParaRPr lang="en-US" altLang="ko" dirty="0"/>
          </a:p>
          <a:p>
            <a:r>
              <a:rPr lang="en-US" altLang="ko" dirty="0"/>
              <a:t>Receive from EPS</a:t>
            </a:r>
          </a:p>
          <a:p>
            <a:pPr lvl="1"/>
            <a:endParaRPr lang="en-US" altLang="ko" dirty="0"/>
          </a:p>
          <a:p>
            <a:pPr lvl="1"/>
            <a:endParaRPr lang="en-US" altLang="ko" dirty="0"/>
          </a:p>
          <a:p>
            <a:pPr lvl="1"/>
            <a:endParaRPr lang="en-US" altLang="ko" dirty="0"/>
          </a:p>
          <a:p>
            <a:pPr lvl="1"/>
            <a:r>
              <a:rPr lang="en-US" altLang="ko" dirty="0"/>
              <a:t>1 : Status Data</a:t>
            </a:r>
          </a:p>
          <a:p>
            <a:pPr lvl="1"/>
            <a:r>
              <a:rPr lang="en-US" altLang="ko" dirty="0"/>
              <a:t>2 : Temperature</a:t>
            </a:r>
            <a:endParaRPr lang="ko" alt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잉크 2"/>
              <p14:cNvContentPartPr/>
              <p14:nvPr/>
            </p14:nvContentPartPr>
            <p14:xfrm>
              <a:off x="10144163" y="1542351"/>
              <a:ext cx="14954" cy="16283"/>
            </p14:xfrm>
          </p:contentPart>
        </mc:Choice>
        <mc:Fallback xmlns="">
          <p:pic>
            <p:nvPicPr>
              <p:cNvPr id="3" name="잉크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143095" y="1541312"/>
                <a:ext cx="17090" cy="18362"/>
              </a:xfrm>
              <a:prstGeom prst="rect">
                <a:avLst/>
              </a:prstGeom>
            </p:spPr>
          </p:pic>
        </mc:Fallback>
      </mc:AlternateContent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7612915"/>
              </p:ext>
            </p:extLst>
          </p:nvPr>
        </p:nvGraphicFramePr>
        <p:xfrm>
          <a:off x="406421" y="1550492"/>
          <a:ext cx="720000" cy="7200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200975346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852595903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84406" marR="84406" marT="42203" marB="42203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84406" marR="84406" marT="42203" marB="42203">
                    <a:solidFill>
                      <a:srgbClr val="89B89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5636058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1</a:t>
                      </a:r>
                      <a:endParaRPr lang="ko-KR" altLang="en-US" sz="1300" dirty="0"/>
                    </a:p>
                  </a:txBody>
                  <a:tcPr marL="84406" marR="84406" marT="42203" marB="42203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2</a:t>
                      </a:r>
                      <a:endParaRPr lang="ko-KR" altLang="en-US" sz="1300" dirty="0"/>
                    </a:p>
                  </a:txBody>
                  <a:tcPr marL="84406" marR="84406" marT="42203" marB="42203"/>
                </a:tc>
                <a:extLst>
                  <a:ext uri="{0D108BD9-81ED-4DB2-BD59-A6C34878D82A}">
                    <a16:rowId xmlns:a16="http://schemas.microsoft.com/office/drawing/2014/main" val="2894709890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6601560" y="1193117"/>
            <a:ext cx="360000" cy="360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44083" latinLnBrk="0"/>
            <a:endParaRPr lang="ko-KR" altLang="en-US" sz="1662" kern="0" dirty="0">
              <a:solidFill>
                <a:sysClr val="windowText" lastClr="0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961560" y="1199063"/>
            <a:ext cx="631904" cy="3481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44083" latinLnBrk="0"/>
            <a:r>
              <a:rPr lang="en-US" altLang="ko-KR" sz="1662" kern="0" dirty="0">
                <a:solidFill>
                  <a:sysClr val="windowText" lastClr="000000"/>
                </a:solidFill>
              </a:rPr>
              <a:t>: 1bit</a:t>
            </a:r>
            <a:endParaRPr lang="ko-KR" altLang="en-US" sz="1662" kern="0" dirty="0">
              <a:solidFill>
                <a:sysClr val="windowText" lastClr="000000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730597" y="1193117"/>
            <a:ext cx="360000" cy="360000"/>
          </a:xfrm>
          <a:prstGeom prst="rect">
            <a:avLst/>
          </a:prstGeom>
          <a:solidFill>
            <a:srgbClr val="89B89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44083" latinLnBrk="0"/>
            <a:endParaRPr lang="ko-KR" altLang="en-US" sz="1662" kern="0" dirty="0">
              <a:solidFill>
                <a:sysClr val="windowText" lastClr="00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090597" y="1199063"/>
            <a:ext cx="787395" cy="3481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44083" latinLnBrk="0"/>
            <a:r>
              <a:rPr lang="en-US" altLang="ko-KR" sz="1662" kern="0" dirty="0">
                <a:solidFill>
                  <a:sysClr val="windowText" lastClr="000000"/>
                </a:solidFill>
              </a:rPr>
              <a:t>: 1Byte</a:t>
            </a:r>
            <a:endParaRPr lang="ko-KR" altLang="en-US" sz="1662" kern="0" dirty="0">
              <a:solidFill>
                <a:sysClr val="windowText" lastClr="000000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7730597" y="3436310"/>
            <a:ext cx="360000" cy="360000"/>
          </a:xfrm>
          <a:prstGeom prst="rect">
            <a:avLst/>
          </a:prstGeom>
          <a:solidFill>
            <a:srgbClr val="89B89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44083" latinLnBrk="0"/>
            <a:endParaRPr lang="ko-KR" altLang="en-US" sz="1662" kern="0" dirty="0">
              <a:solidFill>
                <a:sysClr val="windowText" lastClr="0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090597" y="3442256"/>
            <a:ext cx="787395" cy="3481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44083" latinLnBrk="0"/>
            <a:r>
              <a:rPr lang="en-US" altLang="ko-KR" sz="1662" kern="0" dirty="0">
                <a:solidFill>
                  <a:sysClr val="windowText" lastClr="000000"/>
                </a:solidFill>
              </a:rPr>
              <a:t>: 1Byte</a:t>
            </a:r>
            <a:endParaRPr lang="ko-KR" altLang="en-US" sz="1662" kern="0" dirty="0">
              <a:solidFill>
                <a:sysClr val="windowText" lastClr="000000"/>
              </a:solidFill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8768180"/>
              </p:ext>
            </p:extLst>
          </p:nvPr>
        </p:nvGraphicFramePr>
        <p:xfrm>
          <a:off x="406421" y="3790365"/>
          <a:ext cx="720000" cy="7200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200975346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852595903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84406" marR="84406" marT="42203" marB="42203">
                    <a:solidFill>
                      <a:srgbClr val="89B89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84406" marR="84406" marT="42203" marB="42203">
                    <a:solidFill>
                      <a:srgbClr val="89B89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5636058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1</a:t>
                      </a:r>
                      <a:endParaRPr lang="ko-KR" altLang="en-US" sz="1300" dirty="0"/>
                    </a:p>
                  </a:txBody>
                  <a:tcPr marL="84406" marR="84406" marT="42203" marB="42203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2</a:t>
                      </a:r>
                      <a:endParaRPr lang="ko-KR" altLang="en-US" sz="1300" dirty="0"/>
                    </a:p>
                  </a:txBody>
                  <a:tcPr marL="84406" marR="84406" marT="42203" marB="42203"/>
                </a:tc>
                <a:extLst>
                  <a:ext uri="{0D108BD9-81ED-4DB2-BD59-A6C34878D82A}">
                    <a16:rowId xmlns:a16="http://schemas.microsoft.com/office/drawing/2014/main" val="28947098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305913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 txBox="1">
            <a:spLocks noGrp="1"/>
          </p:cNvSpPr>
          <p:nvPr>
            <p:ph type="title"/>
          </p:nvPr>
        </p:nvSpPr>
        <p:spPr>
          <a:xfrm>
            <a:off x="118582" y="97583"/>
            <a:ext cx="5896324" cy="634081"/>
          </a:xfrm>
          <a:prstGeom prst="rect">
            <a:avLst/>
          </a:prstGeom>
        </p:spPr>
        <p:txBody>
          <a:bodyPr vert="horz" lIns="84392" tIns="84392" rIns="84392" bIns="84392" rtlCol="0" anchor="t" anchorCtr="0">
            <a:noAutofit/>
          </a:bodyPr>
          <a:lstStyle/>
          <a:p>
            <a:r>
              <a:rPr lang="en-US" altLang="ko-KR" dirty="0"/>
              <a:t>UART, ADC, I2C </a:t>
            </a:r>
            <a:r>
              <a:rPr lang="ko-KR" altLang="en-US" dirty="0"/>
              <a:t>활용 및 검증</a:t>
            </a:r>
            <a:endParaRPr lang="ko" altLang="en-US" dirty="0"/>
          </a:p>
        </p:txBody>
      </p:sp>
      <p:pic>
        <p:nvPicPr>
          <p:cNvPr id="11" name="내용 개체 틀 4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8151" y="979749"/>
            <a:ext cx="4933033" cy="168178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 flipH="1">
            <a:off x="214851" y="2704124"/>
            <a:ext cx="606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ADC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778151" y="2704124"/>
            <a:ext cx="3052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UART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851" y="980729"/>
            <a:ext cx="2737104" cy="1680809"/>
          </a:xfrm>
          <a:prstGeom prst="rect">
            <a:avLst/>
          </a:prstGeom>
        </p:spPr>
      </p:pic>
      <p:grpSp>
        <p:nvGrpSpPr>
          <p:cNvPr id="4" name="그룹 3"/>
          <p:cNvGrpSpPr/>
          <p:nvPr/>
        </p:nvGrpSpPr>
        <p:grpSpPr>
          <a:xfrm>
            <a:off x="214851" y="3030870"/>
            <a:ext cx="3339663" cy="3312058"/>
            <a:chOff x="214851" y="3185541"/>
            <a:chExt cx="3972479" cy="3939643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4851" y="5191339"/>
              <a:ext cx="3734321" cy="1933845"/>
            </a:xfrm>
            <a:prstGeom prst="rect">
              <a:avLst/>
            </a:prstGeom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4851" y="3185541"/>
              <a:ext cx="3972479" cy="2000529"/>
            </a:xfrm>
            <a:prstGeom prst="rect">
              <a:avLst/>
            </a:prstGeom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2" name="잉크 11"/>
              <p14:cNvContentPartPr/>
              <p14:nvPr/>
            </p14:nvContentPartPr>
            <p14:xfrm>
              <a:off x="0" y="0"/>
              <a:ext cx="0" cy="0"/>
            </p14:xfrm>
          </p:contentPart>
        </mc:Choice>
        <mc:Fallback xmlns="">
          <p:pic>
            <p:nvPicPr>
              <p:cNvPr id="12" name="잉크 11"/>
              <p:cNvPicPr/>
              <p:nvPr/>
            </p:nvPicPr>
            <p:blipFill/>
            <p:spPr/>
          </p:pic>
        </mc:Fallback>
      </mc:AlternateContent>
      <p:sp>
        <p:nvSpPr>
          <p:cNvPr id="14" name="TextBox 13"/>
          <p:cNvSpPr txBox="1"/>
          <p:nvPr/>
        </p:nvSpPr>
        <p:spPr>
          <a:xfrm>
            <a:off x="3778151" y="5973596"/>
            <a:ext cx="3052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I2C</a:t>
            </a: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8150" y="3116042"/>
            <a:ext cx="4928679" cy="2772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5237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위험요소 관리 및 향후 계획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sz="3046" b="1" dirty="0">
              <a:solidFill>
                <a:srgbClr val="413787"/>
              </a:solidFill>
              <a:latin typeface="+mj-lt"/>
              <a:ea typeface="+mj-ea"/>
              <a:cs typeface="+mj-cs"/>
            </a:endParaRPr>
          </a:p>
          <a:p>
            <a:pPr marL="0" indent="0">
              <a:buNone/>
            </a:pPr>
            <a:r>
              <a:rPr lang="ko-KR" altLang="en-US" sz="3046" b="1" dirty="0">
                <a:solidFill>
                  <a:srgbClr val="413787"/>
                </a:solidFill>
                <a:latin typeface="+mj-lt"/>
                <a:ea typeface="+mj-ea"/>
                <a:cs typeface="+mj-cs"/>
              </a:rPr>
              <a:t>향후 계획</a:t>
            </a:r>
            <a:endParaRPr lang="en-US" altLang="ko-KR" sz="3046" b="1" dirty="0">
              <a:solidFill>
                <a:srgbClr val="413787"/>
              </a:solidFill>
              <a:latin typeface="+mj-lt"/>
              <a:ea typeface="+mj-ea"/>
              <a:cs typeface="+mj-cs"/>
            </a:endParaRPr>
          </a:p>
          <a:p>
            <a:r>
              <a:rPr lang="ko-KR" altLang="en-US" dirty="0"/>
              <a:t>설계된 보드를 이용한 환경 구축</a:t>
            </a:r>
            <a:endParaRPr lang="en-US" altLang="ko-KR" dirty="0"/>
          </a:p>
          <a:p>
            <a:r>
              <a:rPr lang="ko-KR" altLang="en-US" dirty="0"/>
              <a:t>다른 서브시스템들과 </a:t>
            </a:r>
            <a:r>
              <a:rPr lang="en-US" altLang="ko-KR" dirty="0"/>
              <a:t>UART </a:t>
            </a:r>
            <a:r>
              <a:rPr lang="ko-KR" altLang="en-US" dirty="0"/>
              <a:t>통신 테스트</a:t>
            </a:r>
            <a:endParaRPr lang="en-US" altLang="ko-KR" dirty="0"/>
          </a:p>
          <a:p>
            <a:r>
              <a:rPr lang="en-US" altLang="ko-KR" dirty="0"/>
              <a:t>SD Card </a:t>
            </a:r>
            <a:r>
              <a:rPr lang="ko-KR" altLang="en-US" dirty="0"/>
              <a:t>소켓을 통한 </a:t>
            </a:r>
            <a:r>
              <a:rPr lang="en-US" altLang="ko-KR" dirty="0"/>
              <a:t>SDIO </a:t>
            </a:r>
            <a:r>
              <a:rPr lang="ko-KR" altLang="en-US" dirty="0"/>
              <a:t>테스트</a:t>
            </a:r>
            <a:endParaRPr lang="en-US" altLang="ko-KR" dirty="0"/>
          </a:p>
          <a:p>
            <a:r>
              <a:rPr lang="en-US" altLang="ko-KR" dirty="0"/>
              <a:t>S-band</a:t>
            </a:r>
            <a:r>
              <a:rPr lang="ko-KR" altLang="en-US" dirty="0"/>
              <a:t>와 </a:t>
            </a:r>
            <a:r>
              <a:rPr lang="en-US" altLang="ko-KR" dirty="0"/>
              <a:t>I2C </a:t>
            </a:r>
            <a:r>
              <a:rPr lang="ko-KR" altLang="en-US" dirty="0"/>
              <a:t>통신 테스트</a:t>
            </a:r>
            <a:endParaRPr lang="en-US" altLang="ko-KR" dirty="0"/>
          </a:p>
          <a:p>
            <a:r>
              <a:rPr lang="en-US" altLang="ko-KR" dirty="0"/>
              <a:t>RTOS </a:t>
            </a:r>
            <a:r>
              <a:rPr lang="ko-KR" altLang="en-US" dirty="0"/>
              <a:t>운용 알고리즘 실험 및 검증</a:t>
            </a:r>
            <a:endParaRPr lang="en-US" altLang="ko-KR" dirty="0"/>
          </a:p>
          <a:p>
            <a:r>
              <a:rPr lang="ko-KR" altLang="en-US" dirty="0"/>
              <a:t>시스템 보안을 위한 </a:t>
            </a:r>
            <a:r>
              <a:rPr lang="en-US" altLang="ko-KR" dirty="0"/>
              <a:t>Security model</a:t>
            </a:r>
            <a:r>
              <a:rPr lang="ko-KR" altLang="en-US" dirty="0"/>
              <a:t>검토</a:t>
            </a:r>
            <a:endParaRPr lang="en-US" altLang="ko-KR" dirty="0"/>
          </a:p>
          <a:p>
            <a:r>
              <a:rPr lang="ko-KR" altLang="en-US" dirty="0"/>
              <a:t>코드 최적화</a:t>
            </a:r>
          </a:p>
          <a:p>
            <a:endParaRPr lang="ko-KR" altLang="en-US" dirty="0"/>
          </a:p>
        </p:txBody>
      </p:sp>
      <p:graphicFrame>
        <p:nvGraphicFramePr>
          <p:cNvPr id="6" name="내용 개체 틀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98153657"/>
              </p:ext>
            </p:extLst>
          </p:nvPr>
        </p:nvGraphicFramePr>
        <p:xfrm>
          <a:off x="214313" y="981075"/>
          <a:ext cx="8662987" cy="18745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3723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95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195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915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+mn-lt"/>
                        </a:rPr>
                        <a:t>위험요소</a:t>
                      </a:r>
                    </a:p>
                  </a:txBody>
                  <a:tcPr marL="72192" marR="72192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+mn-lt"/>
                        </a:rPr>
                        <a:t>위험성</a:t>
                      </a:r>
                    </a:p>
                  </a:txBody>
                  <a:tcPr marL="72192" marR="72192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+mn-lt"/>
                        </a:rPr>
                        <a:t>가능성</a:t>
                      </a:r>
                    </a:p>
                  </a:txBody>
                  <a:tcPr marL="72192" marR="72192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+mn-lt"/>
                        </a:rPr>
                        <a:t>해결방법</a:t>
                      </a:r>
                    </a:p>
                  </a:txBody>
                  <a:tcPr marL="72192" marR="72192" marT="34290" marB="3429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96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+mn-lt"/>
                        </a:rPr>
                        <a:t>시스템간 충돌로 인한 데이터 손실</a:t>
                      </a:r>
                    </a:p>
                  </a:txBody>
                  <a:tcPr marL="72192" marR="72192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lt"/>
                        </a:rPr>
                        <a:t>3</a:t>
                      </a:r>
                      <a:endParaRPr lang="ko-KR" altLang="en-US" sz="1200" dirty="0">
                        <a:latin typeface="+mn-lt"/>
                      </a:endParaRPr>
                    </a:p>
                  </a:txBody>
                  <a:tcPr marL="72192" marR="72192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lt"/>
                        </a:rPr>
                        <a:t>2</a:t>
                      </a:r>
                      <a:endParaRPr lang="ko-KR" altLang="en-US" sz="1200" dirty="0">
                        <a:latin typeface="+mn-lt"/>
                      </a:endParaRPr>
                    </a:p>
                  </a:txBody>
                  <a:tcPr marL="72192" marR="72192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+mn-lt"/>
                        </a:rPr>
                        <a:t>코드 최적화 및 충분한 테스트</a:t>
                      </a:r>
                    </a:p>
                  </a:txBody>
                  <a:tcPr marL="72192" marR="72192" marT="34290" marB="3429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+mn-lt"/>
                        </a:rPr>
                        <a:t>예상치 못한 버그</a:t>
                      </a:r>
                    </a:p>
                  </a:txBody>
                  <a:tcPr marL="72192" marR="72192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lt"/>
                        </a:rPr>
                        <a:t>5</a:t>
                      </a:r>
                      <a:endParaRPr lang="ko-KR" altLang="en-US" sz="1200" dirty="0">
                        <a:latin typeface="+mn-lt"/>
                      </a:endParaRPr>
                    </a:p>
                  </a:txBody>
                  <a:tcPr marL="72192" marR="72192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lt"/>
                        </a:rPr>
                        <a:t>1</a:t>
                      </a:r>
                      <a:endParaRPr lang="ko-KR" altLang="en-US" sz="1200" dirty="0">
                        <a:latin typeface="+mn-lt"/>
                      </a:endParaRPr>
                    </a:p>
                  </a:txBody>
                  <a:tcPr marL="72192" marR="72192" marT="34290" marB="34290" anchor="ctr"/>
                </a:tc>
                <a:tc>
                  <a:txBody>
                    <a:bodyPr/>
                    <a:lstStyle/>
                    <a:p>
                      <a:pPr marL="0" marR="0" lvl="0" indent="0" algn="ctr" defTabSz="71932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+mn-lt"/>
                        </a:rPr>
                        <a:t>충분한 테스트를 통한 예방</a:t>
                      </a:r>
                    </a:p>
                  </a:txBody>
                  <a:tcPr marL="72192" marR="72192" marT="34290" marB="3429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defTabSz="7792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+mn-lt"/>
                        </a:rPr>
                        <a:t>무한 루프</a:t>
                      </a:r>
                    </a:p>
                  </a:txBody>
                  <a:tcPr marL="72192" marR="72192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lt"/>
                        </a:rPr>
                        <a:t>5</a:t>
                      </a:r>
                      <a:endParaRPr lang="ko-KR" altLang="en-US" sz="1200" dirty="0">
                        <a:latin typeface="+mn-lt"/>
                      </a:endParaRPr>
                    </a:p>
                  </a:txBody>
                  <a:tcPr marL="72192" marR="72192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lt"/>
                        </a:rPr>
                        <a:t>1</a:t>
                      </a:r>
                      <a:endParaRPr lang="ko-KR" altLang="en-US" sz="1200" dirty="0">
                        <a:latin typeface="+mn-lt"/>
                      </a:endParaRPr>
                    </a:p>
                  </a:txBody>
                  <a:tcPr marL="72192" marR="72192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+mn-lt"/>
                        </a:rPr>
                        <a:t>충분한 테스트와 알고리즘적 검증</a:t>
                      </a:r>
                    </a:p>
                  </a:txBody>
                  <a:tcPr marL="72192" marR="72192" marT="34290" marB="3429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9607">
                <a:tc>
                  <a:txBody>
                    <a:bodyPr/>
                    <a:lstStyle/>
                    <a:p>
                      <a:pPr marL="0" marR="0" indent="0" algn="ctr" defTabSz="7792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+mn-lt"/>
                        </a:rPr>
                        <a:t>Kill</a:t>
                      </a:r>
                      <a:r>
                        <a:rPr lang="en-US" altLang="ko-KR" sz="1200" baseline="0" dirty="0">
                          <a:latin typeface="+mn-lt"/>
                        </a:rPr>
                        <a:t> SW </a:t>
                      </a:r>
                      <a:r>
                        <a:rPr lang="ko-KR" altLang="en-US" sz="1200" baseline="0" dirty="0">
                          <a:latin typeface="+mn-lt"/>
                        </a:rPr>
                        <a:t>실행 불가</a:t>
                      </a:r>
                      <a:endParaRPr lang="ko-KR" altLang="en-US" sz="1200" dirty="0">
                        <a:latin typeface="+mn-lt"/>
                      </a:endParaRPr>
                    </a:p>
                  </a:txBody>
                  <a:tcPr marL="72192" marR="72192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lt"/>
                        </a:rPr>
                        <a:t>5</a:t>
                      </a:r>
                      <a:endParaRPr lang="ko-KR" altLang="en-US" sz="1200" dirty="0">
                        <a:latin typeface="+mn-lt"/>
                      </a:endParaRPr>
                    </a:p>
                  </a:txBody>
                  <a:tcPr marL="72192" marR="72192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lt"/>
                        </a:rPr>
                        <a:t>1</a:t>
                      </a:r>
                      <a:endParaRPr lang="ko-KR" altLang="en-US" sz="1200" dirty="0">
                        <a:latin typeface="+mn-lt"/>
                      </a:endParaRPr>
                    </a:p>
                  </a:txBody>
                  <a:tcPr marL="72192" marR="72192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+mn-lt"/>
                        </a:rPr>
                        <a:t>충분한 테스트를 통한 안전성 검증</a:t>
                      </a:r>
                    </a:p>
                  </a:txBody>
                  <a:tcPr marL="72192" marR="72192" marT="34290" marB="3429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defTabSz="7792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+mn-lt"/>
                        </a:rPr>
                        <a:t>하드웨어 손상으로 인한 통신 불가</a:t>
                      </a:r>
                    </a:p>
                  </a:txBody>
                  <a:tcPr marL="72192" marR="72192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lt"/>
                        </a:rPr>
                        <a:t>4</a:t>
                      </a:r>
                      <a:endParaRPr lang="ko-KR" altLang="en-US" sz="1200" dirty="0">
                        <a:latin typeface="+mn-lt"/>
                      </a:endParaRPr>
                    </a:p>
                  </a:txBody>
                  <a:tcPr marL="72192" marR="72192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lt"/>
                        </a:rPr>
                        <a:t>1</a:t>
                      </a:r>
                      <a:endParaRPr lang="ko-KR" altLang="en-US" sz="1200" dirty="0">
                        <a:latin typeface="+mn-lt"/>
                      </a:endParaRPr>
                    </a:p>
                  </a:txBody>
                  <a:tcPr marL="72192" marR="72192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>
                          <a:latin typeface="+mn-lt"/>
                        </a:rPr>
                        <a:t>검증된 하드웨어 사용</a:t>
                      </a:r>
                      <a:endParaRPr lang="ko-KR" altLang="en-US" sz="1200" dirty="0">
                        <a:latin typeface="+mn-lt"/>
                      </a:endParaRPr>
                    </a:p>
                  </a:txBody>
                  <a:tcPr marL="72192" marR="72192" marT="34290" marB="3429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634914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84392" tIns="84392" rIns="84392" bIns="84392" rtlCol="0" anchor="t" anchorCtr="0">
            <a:noAutofit/>
          </a:bodyPr>
          <a:lstStyle/>
          <a:p>
            <a:r>
              <a:rPr lang="en-US" altLang="ko" dirty="0"/>
              <a:t>C&amp;DHS</a:t>
            </a:r>
            <a:r>
              <a:rPr lang="en-US" altLang="ko"/>
              <a:t> </a:t>
            </a:r>
            <a:r>
              <a:rPr lang="ko-KR" altLang="en-US" dirty="0"/>
              <a:t>개요</a:t>
            </a:r>
            <a:endParaRPr lang="ko" altLang="en-US" dirty="0"/>
          </a:p>
        </p:txBody>
      </p:sp>
      <p:graphicFrame>
        <p:nvGraphicFramePr>
          <p:cNvPr id="4" name="표 4"/>
          <p:cNvGraphicFramePr/>
          <p:nvPr>
            <p:extLst>
              <p:ext uri="{D42A27DB-BD31-4B8C-83A1-F6EECF244321}">
                <p14:modId xmlns:p14="http://schemas.microsoft.com/office/powerpoint/2010/main" val="1256946971"/>
              </p:ext>
            </p:extLst>
          </p:nvPr>
        </p:nvGraphicFramePr>
        <p:xfrm>
          <a:off x="4141471" y="980730"/>
          <a:ext cx="4736522" cy="54290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272281">
                  <a:extLst>
                    <a:ext uri="{9D8B030D-6E8A-4147-A177-3AD203B41FA5}">
                      <a16:colId xmlns:a16="http://schemas.microsoft.com/office/drawing/2014/main" val="2880228830"/>
                    </a:ext>
                  </a:extLst>
                </a:gridCol>
                <a:gridCol w="3464241">
                  <a:extLst>
                    <a:ext uri="{9D8B030D-6E8A-4147-A177-3AD203B41FA5}">
                      <a16:colId xmlns:a16="http://schemas.microsoft.com/office/drawing/2014/main" val="2176249158"/>
                    </a:ext>
                  </a:extLst>
                </a:gridCol>
              </a:tblGrid>
              <a:tr h="36645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/>
                        <a:t>기능</a:t>
                      </a:r>
                    </a:p>
                  </a:txBody>
                  <a:tcPr marL="84406" marR="84406" marT="42203" marB="4220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latin typeface="Malgun Gothic" charset="0"/>
                        </a:rPr>
                        <a:t>설명</a:t>
                      </a:r>
                      <a:endParaRPr lang="en-US" altLang="en-US" sz="1300" b="0" dirty="0">
                        <a:latin typeface="Malgun Gothic" charset="0"/>
                      </a:endParaRPr>
                    </a:p>
                  </a:txBody>
                  <a:tcPr marL="84406" marR="84406" marT="42203" marB="42203" anchor="ctr"/>
                </a:tc>
                <a:extLst>
                  <a:ext uri="{0D108BD9-81ED-4DB2-BD59-A6C34878D82A}">
                    <a16:rowId xmlns:a16="http://schemas.microsoft.com/office/drawing/2014/main" val="1915519309"/>
                  </a:ext>
                </a:extLst>
              </a:tr>
              <a:tr h="17419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시스템 통신/제어</a:t>
                      </a:r>
                      <a:endParaRPr lang="ko-KR" altLang="en-US" sz="1300" b="0" dirty="0"/>
                    </a:p>
                  </a:txBody>
                  <a:tcPr marL="84406" marR="84406" marT="42203" marB="42203" anchor="ctr"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300"/>
                        <a:t>EPS : 전력 상태 점검 및 히터 제어</a:t>
                      </a: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300"/>
                        <a:t>CS</a:t>
                      </a:r>
                      <a:r>
                        <a:rPr lang="en-US" altLang="ko-KR" sz="1300" baseline="0"/>
                        <a:t> </a:t>
                      </a:r>
                      <a:r>
                        <a:rPr lang="en-US" altLang="ko-KR" sz="1300"/>
                        <a:t>: </a:t>
                      </a:r>
                      <a:r>
                        <a:rPr lang="ko-KR" altLang="en-US" sz="1300"/>
                        <a:t>통신</a:t>
                      </a:r>
                      <a:r>
                        <a:rPr lang="en-US" altLang="ko-KR" sz="1300"/>
                        <a:t> </a:t>
                      </a:r>
                      <a:r>
                        <a:rPr lang="ko-KR" altLang="en-US" sz="1300"/>
                        <a:t>데이터</a:t>
                      </a:r>
                      <a:r>
                        <a:rPr lang="en-US" altLang="ko-KR" sz="1300"/>
                        <a:t> </a:t>
                      </a:r>
                      <a:r>
                        <a:rPr lang="ko-KR" altLang="en-US" sz="1300"/>
                        <a:t>패킷</a:t>
                      </a:r>
                      <a:r>
                        <a:rPr lang="en-US" altLang="ko-KR" sz="1300"/>
                        <a:t> </a:t>
                      </a:r>
                      <a:r>
                        <a:rPr lang="ko-KR" altLang="en-US" sz="1300"/>
                        <a:t>전송</a:t>
                      </a:r>
                      <a:r>
                        <a:rPr lang="en-US" altLang="ko-KR" sz="1300"/>
                        <a:t>및 </a:t>
                      </a:r>
                      <a:r>
                        <a:rPr lang="ko-KR" altLang="en-US" sz="1300"/>
                        <a:t>통신</a:t>
                      </a:r>
                      <a:r>
                        <a:rPr lang="en-US" altLang="ko-KR" sz="1300"/>
                        <a:t> </a:t>
                      </a:r>
                      <a:r>
                        <a:rPr lang="ko-KR" altLang="en-US" sz="1300"/>
                        <a:t>명령</a:t>
                      </a: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300"/>
                        <a:t>PS : 영상 데이터 수집, 촬영 명령</a:t>
                      </a: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300"/>
                        <a:t>ADCS </a:t>
                      </a:r>
                      <a:r>
                        <a:rPr lang="en-US" altLang="en-US" sz="1300"/>
                        <a:t>: </a:t>
                      </a:r>
                      <a:r>
                        <a:rPr lang="ko-KR" altLang="en-US" sz="1300"/>
                        <a:t>자세 제어</a:t>
                      </a:r>
                      <a:r>
                        <a:rPr lang="en-US" altLang="en-US" sz="1300"/>
                        <a:t> </a:t>
                      </a:r>
                      <a:r>
                        <a:rPr lang="ko-KR" altLang="en-US" sz="1300"/>
                        <a:t>명령</a:t>
                      </a:r>
                      <a:r>
                        <a:rPr lang="en-US" altLang="en-US" sz="1300"/>
                        <a:t>및 </a:t>
                      </a:r>
                      <a:r>
                        <a:rPr lang="ko-KR" altLang="en-US" sz="1300"/>
                        <a:t>상호</a:t>
                      </a:r>
                      <a:r>
                        <a:rPr lang="en-US" altLang="en-US" sz="1300"/>
                        <a:t> </a:t>
                      </a:r>
                      <a:r>
                        <a:rPr lang="ko-KR" altLang="en-US" sz="1300"/>
                        <a:t>데이터</a:t>
                      </a:r>
                      <a:r>
                        <a:rPr lang="en-US" altLang="en-US" sz="1300"/>
                        <a:t> </a:t>
                      </a:r>
                      <a:r>
                        <a:rPr lang="ko-KR" altLang="en-US" sz="1300"/>
                        <a:t>교환</a:t>
                      </a:r>
                    </a:p>
                    <a:p>
                      <a:pPr latinLnBrk="1"/>
                      <a:endParaRPr lang="ko-KR" altLang="en-US" sz="1300"/>
                    </a:p>
                    <a:p>
                      <a:pPr latinLnBrk="1"/>
                      <a:r>
                        <a:rPr lang="ko-KR" altLang="en-US" sz="1300"/>
                        <a:t>각 파트에서 데이터 수집 후 필요 데이터 및 명령 하달</a:t>
                      </a:r>
                      <a:endParaRPr lang="en-US" altLang="en-US" sz="1300" b="0" dirty="0">
                        <a:latin typeface="Malgun Gothic" charset="0"/>
                      </a:endParaRPr>
                    </a:p>
                  </a:txBody>
                  <a:tcPr marL="84406" marR="84406" marT="42203" marB="42203" anchor="ctr"/>
                </a:tc>
                <a:extLst>
                  <a:ext uri="{0D108BD9-81ED-4DB2-BD59-A6C34878D82A}">
                    <a16:rowId xmlns:a16="http://schemas.microsoft.com/office/drawing/2014/main" val="1642995521"/>
                  </a:ext>
                </a:extLst>
              </a:tr>
              <a:tr h="16513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데이터 관리</a:t>
                      </a:r>
                    </a:p>
                  </a:txBody>
                  <a:tcPr marL="84406" marR="84406" marT="42203" marB="42203" anchor="ctr"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300"/>
                        <a:t>데이터 저장 및 분리 : </a:t>
                      </a:r>
                      <a:r>
                        <a:rPr lang="en-US" altLang="ko-KR" sz="1300"/>
                        <a:t>DMA</a:t>
                      </a:r>
                      <a:r>
                        <a:rPr lang="ko-KR" altLang="en-US" sz="1300"/>
                        <a:t>를 활용하여 각 파트에서 전송된 데이터를 실시간으로 지정된 자료 구조로 저장, 정리 한다.</a:t>
                      </a: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300"/>
                        <a:t>데이터 스토리지 관리 : 잔여 스토리지에 따라 효율적으로 데이터를 저장 할 수 있도록 차별화된 데이터 저장 알고리즘을 적용한다.</a:t>
                      </a:r>
                      <a:endParaRPr lang="ko-KR" altLang="en-US" sz="1300" dirty="0"/>
                    </a:p>
                  </a:txBody>
                  <a:tcPr marL="84406" marR="84406" marT="42203" marB="42203" anchor="ctr"/>
                </a:tc>
                <a:extLst>
                  <a:ext uri="{0D108BD9-81ED-4DB2-BD59-A6C34878D82A}">
                    <a16:rowId xmlns:a16="http://schemas.microsoft.com/office/drawing/2014/main" val="1306753497"/>
                  </a:ext>
                </a:extLst>
              </a:tr>
              <a:tr h="16686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위성 운용 모드 관리</a:t>
                      </a:r>
                    </a:p>
                  </a:txBody>
                  <a:tcPr marL="84406" marR="84406" marT="42203" marB="42203" anchor="ctr"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300" dirty="0" err="1"/>
                        <a:t>Initiali</a:t>
                      </a:r>
                      <a:r>
                        <a:rPr lang="en-US" altLang="ko-KR" sz="1300" dirty="0" err="1"/>
                        <a:t>ze</a:t>
                      </a:r>
                      <a:r>
                        <a:rPr lang="en-US" altLang="ko-KR" sz="1300" dirty="0"/>
                        <a:t> mode : </a:t>
                      </a:r>
                      <a:r>
                        <a:rPr lang="ko-KR" altLang="en-US" sz="1300" dirty="0"/>
                        <a:t>위성</a:t>
                      </a:r>
                      <a:r>
                        <a:rPr lang="en-US" altLang="ko-KR" sz="1300" dirty="0"/>
                        <a:t> </a:t>
                      </a:r>
                      <a:r>
                        <a:rPr lang="ko-KR" altLang="en-US" sz="1300" dirty="0"/>
                        <a:t>분리</a:t>
                      </a:r>
                      <a:r>
                        <a:rPr lang="en-US" altLang="ko-KR" sz="1300" dirty="0"/>
                        <a:t>후 </a:t>
                      </a:r>
                      <a:r>
                        <a:rPr lang="ko-KR" altLang="en-US" sz="1300" dirty="0"/>
                        <a:t>초기화</a:t>
                      </a:r>
                      <a:r>
                        <a:rPr lang="en-US" altLang="ko-KR" sz="1300" dirty="0"/>
                        <a:t> </a:t>
                      </a:r>
                      <a:r>
                        <a:rPr lang="ko-KR" altLang="en-US" sz="1300" dirty="0"/>
                        <a:t>모드</a:t>
                      </a:r>
                      <a:r>
                        <a:rPr lang="en-US" altLang="ko-KR" sz="1300" dirty="0"/>
                        <a:t>(첫 </a:t>
                      </a:r>
                      <a:r>
                        <a:rPr lang="ko-KR" altLang="en-US" sz="1300" dirty="0"/>
                        <a:t>교신</a:t>
                      </a:r>
                      <a:r>
                        <a:rPr lang="en-US" altLang="ko-KR" sz="1300" dirty="0"/>
                        <a:t> </a:t>
                      </a:r>
                      <a:r>
                        <a:rPr lang="ko-KR" altLang="en-US" sz="1300" dirty="0"/>
                        <a:t>대기</a:t>
                      </a:r>
                      <a:r>
                        <a:rPr lang="en-US" altLang="ko-KR" sz="1300" dirty="0"/>
                        <a:t>)</a:t>
                      </a:r>
                      <a:endParaRPr lang="ko-KR" altLang="en-US" sz="1300" dirty="0"/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300" dirty="0"/>
                        <a:t>Mission mode : </a:t>
                      </a:r>
                      <a:r>
                        <a:rPr lang="ko-KR" altLang="en-US" sz="1300" dirty="0"/>
                        <a:t>미션</a:t>
                      </a:r>
                      <a:r>
                        <a:rPr lang="en-US" altLang="ko-KR" sz="1300" dirty="0"/>
                        <a:t> </a:t>
                      </a:r>
                      <a:r>
                        <a:rPr lang="ko-KR" altLang="en-US" sz="1300" dirty="0"/>
                        <a:t>운용</a:t>
                      </a:r>
                      <a:r>
                        <a:rPr lang="en-US" altLang="ko-KR" sz="1300" dirty="0"/>
                        <a:t> </a:t>
                      </a:r>
                      <a:r>
                        <a:rPr lang="ko-KR" altLang="en-US" sz="1300" dirty="0"/>
                        <a:t>모드</a:t>
                      </a:r>
                      <a:r>
                        <a:rPr lang="en-US" altLang="ko-KR" sz="1300" dirty="0"/>
                        <a:t>(</a:t>
                      </a:r>
                      <a:r>
                        <a:rPr lang="ko-KR" altLang="en-US" sz="1300" dirty="0"/>
                        <a:t>메가 번개</a:t>
                      </a:r>
                      <a:r>
                        <a:rPr lang="en-US" altLang="ko-KR" sz="1300" dirty="0"/>
                        <a:t> </a:t>
                      </a:r>
                      <a:r>
                        <a:rPr lang="ko-KR" altLang="en-US" sz="1300" dirty="0"/>
                        <a:t>관찰</a:t>
                      </a:r>
                      <a:r>
                        <a:rPr lang="en-US" altLang="ko-KR" sz="1300" dirty="0"/>
                        <a:t>)</a:t>
                      </a: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300" dirty="0"/>
                        <a:t>House Keeping  mode : </a:t>
                      </a:r>
                      <a:r>
                        <a:rPr lang="ko-KR" altLang="en-US" sz="1300" dirty="0"/>
                        <a:t>데이터</a:t>
                      </a:r>
                      <a:r>
                        <a:rPr lang="en-US" altLang="ko-KR" sz="1300" dirty="0"/>
                        <a:t> </a:t>
                      </a:r>
                      <a:r>
                        <a:rPr lang="ko-KR" altLang="en-US" sz="1300" dirty="0"/>
                        <a:t>수집 </a:t>
                      </a:r>
                      <a:r>
                        <a:rPr lang="en-US" altLang="ko-KR" sz="1300" dirty="0"/>
                        <a:t>및 </a:t>
                      </a:r>
                      <a:r>
                        <a:rPr lang="ko-KR" altLang="en-US" sz="1300" dirty="0"/>
                        <a:t>전력 충전</a:t>
                      </a:r>
                      <a:r>
                        <a:rPr lang="en-US" altLang="ko-KR" sz="1300" dirty="0"/>
                        <a:t>, </a:t>
                      </a:r>
                      <a:r>
                        <a:rPr lang="ko-KR" altLang="en-US" sz="1300" dirty="0"/>
                        <a:t>위성</a:t>
                      </a:r>
                      <a:r>
                        <a:rPr lang="en-US" altLang="ko-KR" sz="1300" dirty="0"/>
                        <a:t> </a:t>
                      </a:r>
                      <a:r>
                        <a:rPr lang="ko-KR" altLang="en-US" sz="1300" dirty="0"/>
                        <a:t>상태</a:t>
                      </a:r>
                      <a:r>
                        <a:rPr lang="en-US" altLang="ko-KR" sz="1300" dirty="0"/>
                        <a:t> </a:t>
                      </a:r>
                      <a:r>
                        <a:rPr lang="ko-KR" altLang="en-US" sz="1300" dirty="0"/>
                        <a:t>검토</a:t>
                      </a:r>
                      <a:r>
                        <a:rPr lang="en-US" altLang="ko-KR" sz="1300" dirty="0"/>
                        <a:t> </a:t>
                      </a: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300" dirty="0"/>
                        <a:t>Communication mode : </a:t>
                      </a:r>
                      <a:r>
                        <a:rPr lang="ko-KR" altLang="en-US" sz="1300" dirty="0"/>
                        <a:t>지상국과의 통신을 담당</a:t>
                      </a:r>
                      <a:endParaRPr lang="en-US" altLang="ko-KR" sz="1300" dirty="0"/>
                    </a:p>
                  </a:txBody>
                  <a:tcPr marL="84406" marR="84406" marT="42203" marB="42203" anchor="ctr"/>
                </a:tc>
                <a:extLst>
                  <a:ext uri="{0D108BD9-81ED-4DB2-BD59-A6C34878D82A}">
                    <a16:rowId xmlns:a16="http://schemas.microsoft.com/office/drawing/2014/main" val="2294511373"/>
                  </a:ext>
                </a:extLst>
              </a:tr>
            </a:tbl>
          </a:graphicData>
        </a:graphic>
      </p:graphicFrame>
      <p:pic>
        <p:nvPicPr>
          <p:cNvPr id="8" name="내용 개체 틀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2041" y="2167768"/>
            <a:ext cx="4949141" cy="3312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4417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C&amp;DHS </a:t>
            </a:r>
            <a:r>
              <a:rPr lang="ko-KR" altLang="en-US" dirty="0"/>
              <a:t>요구조건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14851" y="6128662"/>
            <a:ext cx="3809056" cy="2234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4012" latinLnBrk="0"/>
            <a:r>
              <a:rPr lang="en-US" altLang="ko-KR" sz="852" kern="0" dirty="0">
                <a:solidFill>
                  <a:prstClr val="black"/>
                </a:solidFill>
                <a:latin typeface="맑은 고딕"/>
              </a:rPr>
              <a:t>※</a:t>
            </a:r>
            <a:r>
              <a:rPr lang="ko-KR" altLang="en-US" sz="852" kern="0" dirty="0">
                <a:solidFill>
                  <a:prstClr val="black"/>
                </a:solidFill>
                <a:latin typeface="맑은 고딕"/>
              </a:rPr>
              <a:t> </a:t>
            </a:r>
            <a:r>
              <a:rPr lang="en-US" altLang="ko-KR" sz="852" kern="0" dirty="0">
                <a:solidFill>
                  <a:prstClr val="black"/>
                </a:solidFill>
                <a:latin typeface="맑은 고딕"/>
              </a:rPr>
              <a:t>I:</a:t>
            </a:r>
            <a:r>
              <a:rPr lang="ko-KR" altLang="en-US" sz="852" kern="0" dirty="0">
                <a:solidFill>
                  <a:prstClr val="black"/>
                </a:solidFill>
                <a:latin typeface="맑은 고딕"/>
              </a:rPr>
              <a:t>검사</a:t>
            </a:r>
            <a:r>
              <a:rPr lang="en-US" altLang="ko-KR" sz="852" kern="0" dirty="0">
                <a:solidFill>
                  <a:prstClr val="black"/>
                </a:solidFill>
                <a:latin typeface="맑은 고딕"/>
              </a:rPr>
              <a:t>(</a:t>
            </a:r>
            <a:r>
              <a:rPr lang="en-US" sz="852" kern="0" dirty="0">
                <a:solidFill>
                  <a:prstClr val="black"/>
                </a:solidFill>
                <a:latin typeface="맑은 고딕"/>
              </a:rPr>
              <a:t>Inspection), A:</a:t>
            </a:r>
            <a:r>
              <a:rPr lang="ko-KR" altLang="en-US" sz="852" kern="0" dirty="0">
                <a:solidFill>
                  <a:prstClr val="black"/>
                </a:solidFill>
                <a:latin typeface="맑은 고딕"/>
              </a:rPr>
              <a:t>분석</a:t>
            </a:r>
            <a:r>
              <a:rPr lang="en-US" altLang="ko-KR" sz="852" kern="0" dirty="0">
                <a:solidFill>
                  <a:prstClr val="black"/>
                </a:solidFill>
                <a:latin typeface="맑은 고딕"/>
              </a:rPr>
              <a:t>(</a:t>
            </a:r>
            <a:r>
              <a:rPr lang="en-US" sz="852" kern="0" dirty="0">
                <a:solidFill>
                  <a:prstClr val="black"/>
                </a:solidFill>
                <a:latin typeface="맑은 고딕"/>
              </a:rPr>
              <a:t>Analysis), D:</a:t>
            </a:r>
            <a:r>
              <a:rPr lang="ko-KR" altLang="en-US" sz="852" kern="0" dirty="0">
                <a:solidFill>
                  <a:prstClr val="black"/>
                </a:solidFill>
                <a:latin typeface="맑은 고딕"/>
              </a:rPr>
              <a:t>시연</a:t>
            </a:r>
            <a:r>
              <a:rPr lang="en-US" altLang="ko-KR" sz="852" kern="0" dirty="0">
                <a:solidFill>
                  <a:prstClr val="black"/>
                </a:solidFill>
                <a:latin typeface="맑은 고딕"/>
              </a:rPr>
              <a:t>(</a:t>
            </a:r>
            <a:r>
              <a:rPr lang="en-US" sz="852" kern="0" dirty="0">
                <a:solidFill>
                  <a:prstClr val="black"/>
                </a:solidFill>
                <a:latin typeface="맑은 고딕"/>
              </a:rPr>
              <a:t>Demonstration), T:</a:t>
            </a:r>
            <a:r>
              <a:rPr lang="ko-KR" altLang="en-US" sz="852" kern="0" dirty="0">
                <a:solidFill>
                  <a:prstClr val="black"/>
                </a:solidFill>
                <a:latin typeface="맑은 고딕"/>
              </a:rPr>
              <a:t>시험</a:t>
            </a:r>
            <a:r>
              <a:rPr lang="en-US" altLang="ko-KR" sz="852" kern="0" dirty="0">
                <a:solidFill>
                  <a:prstClr val="black"/>
                </a:solidFill>
                <a:latin typeface="맑은 고딕"/>
              </a:rPr>
              <a:t>(</a:t>
            </a:r>
            <a:r>
              <a:rPr lang="en-US" sz="852" kern="0" dirty="0">
                <a:solidFill>
                  <a:prstClr val="black"/>
                </a:solidFill>
                <a:latin typeface="맑은 고딕"/>
              </a:rPr>
              <a:t>Test)</a:t>
            </a:r>
            <a:endParaRPr lang="en-US" sz="852" kern="0" dirty="0">
              <a:solidFill>
                <a:prstClr val="black"/>
              </a:solidFill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7518569"/>
              </p:ext>
            </p:extLst>
          </p:nvPr>
        </p:nvGraphicFramePr>
        <p:xfrm>
          <a:off x="214851" y="980729"/>
          <a:ext cx="8663141" cy="4974091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656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46967">
                  <a:extLst>
                    <a:ext uri="{9D8B030D-6E8A-4147-A177-3AD203B41FA5}">
                      <a16:colId xmlns:a16="http://schemas.microsoft.com/office/drawing/2014/main" val="4162679125"/>
                    </a:ext>
                  </a:extLst>
                </a:gridCol>
                <a:gridCol w="6037947">
                  <a:extLst>
                    <a:ext uri="{9D8B030D-6E8A-4147-A177-3AD203B41FA5}">
                      <a16:colId xmlns:a16="http://schemas.microsoft.com/office/drawing/2014/main" val="1321743585"/>
                    </a:ext>
                  </a:extLst>
                </a:gridCol>
                <a:gridCol w="72192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774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번호</a:t>
                      </a:r>
                      <a:endParaRPr 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제목</a:t>
                      </a:r>
                      <a:endParaRPr lang="en-US" altLang="ko-KR" sz="1000" b="0" i="0" u="none" strike="noStrike" dirty="0">
                        <a:solidFill>
                          <a:schemeClr val="tx1"/>
                        </a:solidFill>
                        <a:effectLst/>
                        <a:latin typeface="HCI Poppy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요구조건</a:t>
                      </a:r>
                      <a:endParaRPr lang="en-US" altLang="ko-KR" sz="1000" b="0" i="0" u="none" strike="noStrike" dirty="0">
                        <a:solidFill>
                          <a:schemeClr val="tx1"/>
                        </a:solidFill>
                        <a:effectLst/>
                        <a:latin typeface="HCI Poppy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검증 방법</a:t>
                      </a:r>
                      <a:endParaRPr 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2184">
                <a:tc grid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0" lang="ko-KR" altLang="en-US" sz="1000" b="1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기능</a:t>
                      </a:r>
                      <a:endParaRPr kumimoji="0" lang="en-US" sz="1000" b="1" i="0" u="none" strike="noStrike" kern="0" cap="none" spc="0" normalizeH="0" baseline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55189" marR="55189" marT="15258" marB="15258" anchor="ctr"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1658287787"/>
                  </a:ext>
                </a:extLst>
              </a:tr>
              <a:tr h="19739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 dirty="0">
                          <a:effectLst/>
                        </a:rPr>
                        <a:t>CDSR0101</a:t>
                      </a:r>
                      <a:endParaRPr lang="en-US" sz="6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5189" marR="55189" marT="15258" marB="15258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 dirty="0">
                          <a:effectLst/>
                        </a:rPr>
                        <a:t>Operating System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5189" marR="55189" marT="15258" marB="15258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effectLst/>
                        </a:rPr>
                        <a:t>C&amp;DHS</a:t>
                      </a:r>
                      <a:r>
                        <a:rPr lang="ko-KR" altLang="en-US" sz="900" kern="0" spc="0" dirty="0">
                          <a:effectLst/>
                        </a:rPr>
                        <a:t>는 실시간 운영체제</a:t>
                      </a:r>
                      <a:r>
                        <a:rPr lang="en-US" altLang="ko-KR" sz="900" kern="0" spc="0" dirty="0">
                          <a:effectLst/>
                        </a:rPr>
                        <a:t>(RTOS)</a:t>
                      </a:r>
                      <a:r>
                        <a:rPr lang="ko-KR" altLang="en-US" sz="900" kern="0" spc="0" dirty="0">
                          <a:effectLst/>
                        </a:rPr>
                        <a:t>를 가져야 한다</a:t>
                      </a:r>
                      <a:r>
                        <a:rPr lang="en-US" altLang="ko-KR" sz="900" kern="0" spc="0" dirty="0">
                          <a:effectLst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5189" marR="55189" marT="15258" marB="15258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effectLst/>
                        </a:rPr>
                        <a:t>I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5189" marR="55189" marT="15258" marB="15258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739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 dirty="0">
                          <a:effectLst/>
                        </a:rPr>
                        <a:t>CDSR0102</a:t>
                      </a:r>
                      <a:endParaRPr lang="en-US" sz="6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5189" marR="55189" marT="15258" marB="15258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effectLst/>
                        </a:rPr>
                        <a:t>임무 지속성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5189" marR="55189" marT="15258" marB="15258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effectLst/>
                        </a:rPr>
                        <a:t>C&amp;DHS</a:t>
                      </a:r>
                      <a:r>
                        <a:rPr lang="ko-KR" altLang="en-US" sz="900" kern="0" spc="0" dirty="0">
                          <a:effectLst/>
                        </a:rPr>
                        <a:t>는 </a:t>
                      </a:r>
                      <a:r>
                        <a:rPr lang="ko-KR" altLang="en-US" sz="900" kern="0" spc="0" dirty="0" err="1">
                          <a:effectLst/>
                        </a:rPr>
                        <a:t>지상국의</a:t>
                      </a:r>
                      <a:r>
                        <a:rPr lang="ko-KR" altLang="en-US" sz="900" kern="0" spc="0" dirty="0">
                          <a:effectLst/>
                        </a:rPr>
                        <a:t> 별도 명령 없이 최소 </a:t>
                      </a:r>
                      <a:r>
                        <a:rPr lang="en-US" altLang="ko-KR" sz="900" kern="0" spc="0" dirty="0">
                          <a:effectLst/>
                        </a:rPr>
                        <a:t>3</a:t>
                      </a:r>
                      <a:r>
                        <a:rPr lang="ko-KR" altLang="en-US" sz="900" kern="0" spc="0" dirty="0">
                          <a:effectLst/>
                        </a:rPr>
                        <a:t>일 이상 작동해야 한다</a:t>
                      </a:r>
                      <a:r>
                        <a:rPr lang="en-US" altLang="ko-KR" sz="900" kern="0" spc="0" dirty="0">
                          <a:effectLst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5189" marR="55189" marT="15258" marB="15258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effectLst/>
                        </a:rPr>
                        <a:t>D, T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5189" marR="55189" marT="15258" marB="15258" anchor="ctr"/>
                </a:tc>
                <a:extLst>
                  <a:ext uri="{0D108BD9-81ED-4DB2-BD59-A6C34878D82A}">
                    <a16:rowId xmlns:a16="http://schemas.microsoft.com/office/drawing/2014/main" val="2634557947"/>
                  </a:ext>
                </a:extLst>
              </a:tr>
              <a:tr h="19739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 dirty="0">
                          <a:effectLst/>
                        </a:rPr>
                        <a:t>CDSR0103</a:t>
                      </a:r>
                      <a:endParaRPr lang="en-US" sz="6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5189" marR="55189" marT="15258" marB="15258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effectLst/>
                        </a:rPr>
                        <a:t>임무 지속성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5189" marR="55189" marT="15258" marB="15258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effectLst/>
                        </a:rPr>
                        <a:t>C&amp;DHS</a:t>
                      </a:r>
                      <a:r>
                        <a:rPr lang="ko-KR" altLang="en-US" sz="900" kern="0" spc="0" dirty="0">
                          <a:effectLst/>
                        </a:rPr>
                        <a:t>는 별도의 지상국 명령이 없을 경우</a:t>
                      </a:r>
                      <a:r>
                        <a:rPr lang="en-US" altLang="ko-KR" sz="900" kern="0" spc="0" dirty="0">
                          <a:effectLst/>
                        </a:rPr>
                        <a:t>, </a:t>
                      </a:r>
                      <a:r>
                        <a:rPr lang="ko-KR" altLang="en-US" sz="900" kern="0" spc="0" dirty="0">
                          <a:effectLst/>
                        </a:rPr>
                        <a:t>미리 지정된 동작을 수행해야 한다</a:t>
                      </a:r>
                      <a:r>
                        <a:rPr lang="en-US" altLang="ko-KR" sz="900" kern="0" spc="0" dirty="0">
                          <a:effectLst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5189" marR="55189" marT="15258" marB="15258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effectLst/>
                        </a:rPr>
                        <a:t>D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5189" marR="55189" marT="15258" marB="15258" anchor="ctr"/>
                </a:tc>
                <a:extLst>
                  <a:ext uri="{0D108BD9-81ED-4DB2-BD59-A6C34878D82A}">
                    <a16:rowId xmlns:a16="http://schemas.microsoft.com/office/drawing/2014/main" val="3479222498"/>
                  </a:ext>
                </a:extLst>
              </a:tr>
              <a:tr h="19739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 dirty="0">
                          <a:effectLst/>
                        </a:rPr>
                        <a:t>CDSR0104</a:t>
                      </a:r>
                      <a:endParaRPr lang="en-US" sz="6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5189" marR="55189" marT="15258" marB="15258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effectLst/>
                        </a:rPr>
                        <a:t>상태 이상 검출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5189" marR="55189" marT="15258" marB="15258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effectLst/>
                        </a:rPr>
                        <a:t>C&amp;DHS</a:t>
                      </a:r>
                      <a:r>
                        <a:rPr lang="ko-KR" altLang="en-US" sz="900" kern="0" spc="0" dirty="0">
                          <a:effectLst/>
                        </a:rPr>
                        <a:t>는 각 파트 부품의 고장을 검출 가능해야 한다</a:t>
                      </a:r>
                      <a:r>
                        <a:rPr lang="en-US" altLang="ko-KR" sz="900" kern="0" spc="0" dirty="0">
                          <a:effectLst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5189" marR="55189" marT="15258" marB="15258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effectLst/>
                        </a:rPr>
                        <a:t>D, T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5189" marR="55189" marT="15258" marB="15258" anchor="ctr"/>
                </a:tc>
                <a:extLst>
                  <a:ext uri="{0D108BD9-81ED-4DB2-BD59-A6C34878D82A}">
                    <a16:rowId xmlns:a16="http://schemas.microsoft.com/office/drawing/2014/main" val="975647820"/>
                  </a:ext>
                </a:extLst>
              </a:tr>
              <a:tr h="19739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 dirty="0">
                          <a:effectLst/>
                        </a:rPr>
                        <a:t>CDSR0105</a:t>
                      </a:r>
                      <a:endParaRPr lang="en-US" sz="6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5189" marR="55189" marT="15258" marB="15258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effectLst/>
                        </a:rPr>
                        <a:t>데이터 보존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5189" marR="55189" marT="15258" marB="15258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effectLst/>
                        </a:rPr>
                        <a:t>C&amp;DHS</a:t>
                      </a:r>
                      <a:r>
                        <a:rPr lang="ko-KR" altLang="en-US" sz="900" kern="0" spc="0" dirty="0">
                          <a:effectLst/>
                        </a:rPr>
                        <a:t>는 별도의 지상국 명령이 없을 경우</a:t>
                      </a:r>
                      <a:r>
                        <a:rPr lang="en-US" altLang="ko-KR" sz="900" kern="0" spc="0" dirty="0">
                          <a:effectLst/>
                        </a:rPr>
                        <a:t>, </a:t>
                      </a:r>
                      <a:r>
                        <a:rPr lang="ko-KR" altLang="en-US" sz="900" kern="0" spc="0" dirty="0">
                          <a:effectLst/>
                        </a:rPr>
                        <a:t>데이터 손실이 발생하지 않도록 해야 한다</a:t>
                      </a:r>
                      <a:r>
                        <a:rPr lang="en-US" altLang="ko-KR" sz="900" kern="0" spc="0" dirty="0">
                          <a:effectLst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5189" marR="55189" marT="15258" marB="15258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effectLst/>
                        </a:rPr>
                        <a:t>A, T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5189" marR="55189" marT="15258" marB="15258" anchor="ctr"/>
                </a:tc>
                <a:extLst>
                  <a:ext uri="{0D108BD9-81ED-4DB2-BD59-A6C34878D82A}">
                    <a16:rowId xmlns:a16="http://schemas.microsoft.com/office/drawing/2014/main" val="2604975306"/>
                  </a:ext>
                </a:extLst>
              </a:tr>
              <a:tr h="19739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 dirty="0">
                          <a:effectLst/>
                        </a:rPr>
                        <a:t>CDSR0106</a:t>
                      </a:r>
                      <a:endParaRPr lang="en-US" sz="6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5189" marR="55189" marT="15258" marB="15258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effectLst/>
                        </a:rPr>
                        <a:t>데이터 보존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5189" marR="55189" marT="15258" marB="15258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effectLst/>
                        </a:rPr>
                        <a:t>C&amp;DHS</a:t>
                      </a:r>
                      <a:r>
                        <a:rPr lang="ko-KR" altLang="en-US" sz="900" kern="0" spc="0" dirty="0">
                          <a:effectLst/>
                        </a:rPr>
                        <a:t>는 데이터가 메모리를 초과 할 경우</a:t>
                      </a:r>
                      <a:r>
                        <a:rPr lang="en-US" altLang="ko-KR" sz="900" kern="0" spc="0" dirty="0">
                          <a:effectLst/>
                        </a:rPr>
                        <a:t>, </a:t>
                      </a:r>
                      <a:r>
                        <a:rPr lang="ko-KR" altLang="en-US" sz="900" kern="0" spc="0" dirty="0">
                          <a:effectLst/>
                        </a:rPr>
                        <a:t>비슷한 값들을 정리해서 제거하며 오래된 데이터부터 제거해야 한다</a:t>
                      </a:r>
                      <a:r>
                        <a:rPr lang="en-US" altLang="ko-KR" sz="900" kern="0" spc="0" dirty="0">
                          <a:effectLst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5189" marR="55189" marT="15258" marB="15258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effectLst/>
                        </a:rPr>
                        <a:t>A, D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5189" marR="55189" marT="15258" marB="15258" anchor="ctr"/>
                </a:tc>
                <a:extLst>
                  <a:ext uri="{0D108BD9-81ED-4DB2-BD59-A6C34878D82A}">
                    <a16:rowId xmlns:a16="http://schemas.microsoft.com/office/drawing/2014/main" val="500196060"/>
                  </a:ext>
                </a:extLst>
              </a:tr>
              <a:tr h="19739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 dirty="0">
                          <a:effectLst/>
                        </a:rPr>
                        <a:t>CDSR0107</a:t>
                      </a:r>
                      <a:endParaRPr lang="en-US" sz="6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5189" marR="55189" marT="15258" marB="15258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effectLst/>
                        </a:rPr>
                        <a:t>임무 일정 관리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5189" marR="55189" marT="15258" marB="15258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effectLst/>
                        </a:rPr>
                        <a:t>C&amp;DHS</a:t>
                      </a:r>
                      <a:r>
                        <a:rPr lang="ko-KR" altLang="en-US" sz="900" kern="0" spc="0" dirty="0">
                          <a:effectLst/>
                        </a:rPr>
                        <a:t>는 </a:t>
                      </a:r>
                      <a:r>
                        <a:rPr lang="en-US" altLang="ko-KR" sz="900" kern="0" spc="0" dirty="0">
                          <a:effectLst/>
                        </a:rPr>
                        <a:t>Vision Cube</a:t>
                      </a:r>
                      <a:r>
                        <a:rPr lang="ko-KR" altLang="en-US" sz="900" kern="0" spc="0" dirty="0">
                          <a:effectLst/>
                        </a:rPr>
                        <a:t>의 임무 일정을 관리해야 한다</a:t>
                      </a:r>
                      <a:r>
                        <a:rPr lang="en-US" altLang="ko-KR" sz="900" kern="0" spc="0" dirty="0">
                          <a:effectLst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5189" marR="55189" marT="15258" marB="15258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effectLst/>
                        </a:rPr>
                        <a:t>A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5189" marR="55189" marT="15258" marB="15258" anchor="ctr"/>
                </a:tc>
                <a:extLst>
                  <a:ext uri="{0D108BD9-81ED-4DB2-BD59-A6C34878D82A}">
                    <a16:rowId xmlns:a16="http://schemas.microsoft.com/office/drawing/2014/main" val="2576461397"/>
                  </a:ext>
                </a:extLst>
              </a:tr>
              <a:tr h="19739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 dirty="0">
                          <a:effectLst/>
                        </a:rPr>
                        <a:t>CDSR0108</a:t>
                      </a:r>
                      <a:endParaRPr lang="en-US" sz="6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5189" marR="55189" marT="15258" marB="15258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effectLst/>
                        </a:rPr>
                        <a:t>임무 일정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5189" marR="55189" marT="15258" marB="15258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effectLst/>
                        </a:rPr>
                        <a:t>C&amp;DHS</a:t>
                      </a:r>
                      <a:r>
                        <a:rPr lang="ko-KR" altLang="en-US" sz="900" kern="0" spc="0" dirty="0">
                          <a:effectLst/>
                        </a:rPr>
                        <a:t>는 </a:t>
                      </a:r>
                      <a:r>
                        <a:rPr lang="ko-KR" altLang="en-US" sz="900" kern="0" spc="0" dirty="0" err="1">
                          <a:effectLst/>
                        </a:rPr>
                        <a:t>지상국의</a:t>
                      </a:r>
                      <a:r>
                        <a:rPr lang="ko-KR" altLang="en-US" sz="900" kern="0" spc="0" dirty="0">
                          <a:effectLst/>
                        </a:rPr>
                        <a:t> 명령에 따라 임무 일정을 수행해야 한다</a:t>
                      </a:r>
                      <a:r>
                        <a:rPr lang="en-US" altLang="ko-KR" sz="900" kern="0" spc="0" dirty="0">
                          <a:effectLst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5189" marR="55189" marT="15258" marB="15258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effectLst/>
                        </a:rPr>
                        <a:t>A, D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5189" marR="55189" marT="15258" marB="15258" anchor="ctr"/>
                </a:tc>
                <a:extLst>
                  <a:ext uri="{0D108BD9-81ED-4DB2-BD59-A6C34878D82A}">
                    <a16:rowId xmlns:a16="http://schemas.microsoft.com/office/drawing/2014/main" val="3550806132"/>
                  </a:ext>
                </a:extLst>
              </a:tr>
              <a:tr h="19739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 dirty="0">
                          <a:effectLst/>
                        </a:rPr>
                        <a:t>CDSR0109</a:t>
                      </a:r>
                      <a:endParaRPr lang="en-US" sz="6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5189" marR="55189" marT="15258" marB="15258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effectLst/>
                        </a:rPr>
                        <a:t>오류 대처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5189" marR="55189" marT="15258" marB="15258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effectLst/>
                        </a:rPr>
                        <a:t>C&amp;DHS</a:t>
                      </a:r>
                      <a:r>
                        <a:rPr lang="ko-KR" altLang="en-US" sz="900" kern="0" spc="0" dirty="0">
                          <a:effectLst/>
                        </a:rPr>
                        <a:t>는 운용상의 에러 발생 시</a:t>
                      </a:r>
                      <a:r>
                        <a:rPr lang="en-US" altLang="ko-KR" sz="900" kern="0" spc="0" dirty="0">
                          <a:effectLst/>
                        </a:rPr>
                        <a:t>, </a:t>
                      </a:r>
                      <a:r>
                        <a:rPr lang="ko-KR" altLang="en-US" sz="900" kern="0" spc="0" dirty="0">
                          <a:effectLst/>
                        </a:rPr>
                        <a:t>데이터를 모두 저장하고</a:t>
                      </a:r>
                      <a:r>
                        <a:rPr lang="en-US" altLang="ko-KR" sz="900" kern="0" spc="0" dirty="0">
                          <a:effectLst/>
                        </a:rPr>
                        <a:t>, </a:t>
                      </a:r>
                      <a:r>
                        <a:rPr lang="ko-KR" altLang="en-US" sz="900" kern="0" spc="0" dirty="0">
                          <a:effectLst/>
                        </a:rPr>
                        <a:t>재부팅을 시도해야 한다</a:t>
                      </a:r>
                      <a:r>
                        <a:rPr lang="en-US" altLang="ko-KR" sz="900" kern="0" spc="0" dirty="0">
                          <a:effectLst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5189" marR="55189" marT="15258" marB="15258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 dirty="0">
                          <a:effectLst/>
                        </a:rPr>
                        <a:t>A, D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5189" marR="55189" marT="15258" marB="15258" anchor="ctr"/>
                </a:tc>
                <a:extLst>
                  <a:ext uri="{0D108BD9-81ED-4DB2-BD59-A6C34878D82A}">
                    <a16:rowId xmlns:a16="http://schemas.microsoft.com/office/drawing/2014/main" val="2671551422"/>
                  </a:ext>
                </a:extLst>
              </a:tr>
              <a:tr h="19739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 dirty="0">
                          <a:effectLst/>
                        </a:rPr>
                        <a:t>CDSR0110</a:t>
                      </a:r>
                      <a:endParaRPr lang="en-US" sz="6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5189" marR="55189" marT="15258" marB="15258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effectLst/>
                        </a:rPr>
                        <a:t>전력 관리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5189" marR="55189" marT="15258" marB="15258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effectLst/>
                        </a:rPr>
                        <a:t>배터리의 잔량이 부족하면 각 시스템의 임무를 중단하고 배터리를 충전해야 한다</a:t>
                      </a:r>
                      <a:r>
                        <a:rPr lang="en-US" altLang="ko-KR" sz="900" kern="0" spc="0" dirty="0">
                          <a:effectLst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5189" marR="55189" marT="15258" marB="15258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 dirty="0">
                          <a:effectLst/>
                        </a:rPr>
                        <a:t>A, D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5189" marR="55189" marT="15258" marB="15258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7396">
                <a:tc>
                  <a:txBody>
                    <a:bodyPr/>
                    <a:lstStyle/>
                    <a:p>
                      <a:pPr marL="0" marR="0" lvl="0" indent="0" algn="ctr" defTabSz="779252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CDSR0111</a:t>
                      </a:r>
                      <a:endParaRPr kumimoji="0" lang="en-US" altLang="ko-KR" sz="6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5189" marR="55189" marT="15258" marB="15258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온도</a:t>
                      </a:r>
                      <a:r>
                        <a:rPr lang="ko-KR" altLang="en-US" sz="900" kern="0" spc="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관리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5189" marR="55189" marT="15258" marB="15258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C&amp;DHS</a:t>
                      </a:r>
                      <a:r>
                        <a:rPr lang="ko-KR" altLang="en-US" sz="900" kern="0" spc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는 각 보드에 장착된 온도센서로부터 아날로그 온도데이터를 수집하여 위성의 온도를 모니터링해야 한다</a:t>
                      </a:r>
                      <a:r>
                        <a:rPr lang="en-US" altLang="ko-KR" sz="900" kern="0" spc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900" kern="0" spc="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5189" marR="55189" marT="15258" marB="15258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A,</a:t>
                      </a:r>
                      <a:r>
                        <a:rPr lang="en-US" sz="900" kern="0" spc="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D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5189" marR="55189" marT="15258" marB="15258" anchor="ctr"/>
                </a:tc>
                <a:extLst>
                  <a:ext uri="{0D108BD9-81ED-4DB2-BD59-A6C34878D82A}">
                    <a16:rowId xmlns:a16="http://schemas.microsoft.com/office/drawing/2014/main" val="2577498"/>
                  </a:ext>
                </a:extLst>
              </a:tr>
              <a:tr h="197396">
                <a:tc>
                  <a:txBody>
                    <a:bodyPr/>
                    <a:lstStyle/>
                    <a:p>
                      <a:pPr marL="0" marR="0" lvl="0" indent="0" algn="ctr" defTabSz="779252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CDSR0112</a:t>
                      </a:r>
                      <a:endParaRPr kumimoji="0" lang="en-US" altLang="ko-KR" sz="6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5189" marR="55189" marT="15258" marB="15258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히터 제어</a:t>
                      </a:r>
                    </a:p>
                  </a:txBody>
                  <a:tcPr marL="55189" marR="55189" marT="15258" marB="15258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C&amp;DHS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는</a:t>
                      </a:r>
                      <a:r>
                        <a:rPr lang="ko-KR" altLang="en-US" sz="900" kern="0" spc="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위성에 장착된 모든 히터의 </a:t>
                      </a:r>
                      <a:r>
                        <a:rPr lang="en-US" altLang="ko-KR" sz="900" kern="0" spc="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On/Off</a:t>
                      </a:r>
                      <a:r>
                        <a:rPr lang="ko-KR" altLang="en-US" sz="900" kern="0" spc="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를 제어해야 한다</a:t>
                      </a:r>
                      <a:r>
                        <a:rPr lang="en-US" altLang="ko-KR" sz="900" kern="0" spc="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5189" marR="55189" marT="15258" marB="15258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A,</a:t>
                      </a:r>
                      <a:r>
                        <a:rPr lang="en-US" sz="900" kern="0" spc="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D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5189" marR="55189" marT="15258" marB="15258" anchor="ctr"/>
                </a:tc>
                <a:extLst>
                  <a:ext uri="{0D108BD9-81ED-4DB2-BD59-A6C34878D82A}">
                    <a16:rowId xmlns:a16="http://schemas.microsoft.com/office/drawing/2014/main" val="1362749740"/>
                  </a:ext>
                </a:extLst>
              </a:tr>
              <a:tr h="212184">
                <a:tc gridSpan="4">
                  <a:txBody>
                    <a:bodyPr/>
                    <a:lstStyle/>
                    <a:p>
                      <a:pPr marL="0" marR="0" lvl="0" indent="0" algn="ctr" defTabSz="779252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성능</a:t>
                      </a:r>
                      <a:endParaRPr kumimoji="0" lang="en-US" altLang="ko-KR" sz="9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55189" marR="55189" marT="15258" marB="15258" anchor="ctr"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739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 dirty="0">
                          <a:effectLst/>
                        </a:rPr>
                        <a:t>CDSR0201</a:t>
                      </a:r>
                      <a:endParaRPr lang="en-US" sz="6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5189" marR="55189" marT="15258" marB="15258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 dirty="0">
                          <a:effectLst/>
                        </a:rPr>
                        <a:t>C&amp;DHS </a:t>
                      </a:r>
                      <a:r>
                        <a:rPr lang="ko-KR" altLang="en-US" sz="900" kern="0" spc="0" dirty="0">
                          <a:effectLst/>
                        </a:rPr>
                        <a:t>전력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5189" marR="55189" marT="15258" marB="15258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effectLst/>
                        </a:rPr>
                        <a:t>C&amp;DHS</a:t>
                      </a:r>
                      <a:r>
                        <a:rPr lang="ko-KR" altLang="en-US" sz="900" kern="0" spc="0" dirty="0">
                          <a:effectLst/>
                        </a:rPr>
                        <a:t>의 소모전력은 </a:t>
                      </a:r>
                      <a:r>
                        <a:rPr lang="en-US" altLang="ko-KR" sz="900" kern="0" spc="0" dirty="0">
                          <a:effectLst/>
                        </a:rPr>
                        <a:t>1W </a:t>
                      </a:r>
                      <a:r>
                        <a:rPr lang="ko-KR" altLang="en-US" sz="900" kern="0" spc="0" dirty="0">
                          <a:effectLst/>
                        </a:rPr>
                        <a:t>이하여야 한다</a:t>
                      </a:r>
                      <a:r>
                        <a:rPr lang="en-US" altLang="ko-KR" sz="900" kern="0" spc="0" dirty="0">
                          <a:effectLst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5189" marR="55189" marT="15258" marB="15258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 dirty="0">
                          <a:effectLst/>
                        </a:rPr>
                        <a:t>I, D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5189" marR="55189" marT="15258" marB="15258" anchor="ctr"/>
                </a:tc>
                <a:extLst>
                  <a:ext uri="{0D108BD9-81ED-4DB2-BD59-A6C34878D82A}">
                    <a16:rowId xmlns:a16="http://schemas.microsoft.com/office/drawing/2014/main" val="1645893527"/>
                  </a:ext>
                </a:extLst>
              </a:tr>
              <a:tr h="19739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 dirty="0">
                          <a:effectLst/>
                        </a:rPr>
                        <a:t>CDSR0202</a:t>
                      </a:r>
                      <a:endParaRPr lang="en-US" sz="6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5189" marR="55189" marT="15258" marB="15258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 dirty="0">
                          <a:effectLst/>
                        </a:rPr>
                        <a:t>Clock speed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5189" marR="55189" marT="15258" marB="15258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effectLst/>
                        </a:rPr>
                        <a:t>C&amp;DHS</a:t>
                      </a:r>
                      <a:r>
                        <a:rPr lang="ko-KR" altLang="en-US" sz="900" kern="0" spc="0" dirty="0">
                          <a:effectLst/>
                        </a:rPr>
                        <a:t>의 </a:t>
                      </a:r>
                      <a:r>
                        <a:rPr lang="en-US" altLang="ko-KR" sz="900" kern="0" spc="0" dirty="0">
                          <a:effectLst/>
                        </a:rPr>
                        <a:t>Clock speed</a:t>
                      </a:r>
                      <a:r>
                        <a:rPr lang="ko-KR" altLang="en-US" sz="900" kern="0" spc="0" dirty="0">
                          <a:effectLst/>
                        </a:rPr>
                        <a:t>는 </a:t>
                      </a:r>
                      <a:r>
                        <a:rPr lang="en-US" altLang="ko-KR" sz="900" kern="0" spc="0" dirty="0">
                          <a:effectLst/>
                        </a:rPr>
                        <a:t>40MHz </a:t>
                      </a:r>
                      <a:r>
                        <a:rPr lang="ko-KR" altLang="en-US" sz="900" kern="0" spc="0" dirty="0">
                          <a:effectLst/>
                        </a:rPr>
                        <a:t>이상이어야 한다</a:t>
                      </a:r>
                      <a:r>
                        <a:rPr lang="en-US" altLang="ko-KR" sz="900" kern="0" spc="0" dirty="0">
                          <a:effectLst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5189" marR="55189" marT="15258" marB="15258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 dirty="0">
                          <a:effectLst/>
                        </a:rPr>
                        <a:t>I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5189" marR="55189" marT="15258" marB="15258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2184">
                <a:tc gridSpan="4">
                  <a:txBody>
                    <a:bodyPr/>
                    <a:lstStyle/>
                    <a:p>
                      <a:pPr marL="0" marR="0" lvl="0" indent="0" algn="ctr" defTabSz="779252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구성</a:t>
                      </a:r>
                      <a:endParaRPr kumimoji="0" lang="en-US" altLang="ko-KR" sz="9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55189" marR="55189" marT="15258" marB="15258" anchor="ctr"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3399724422"/>
                  </a:ext>
                </a:extLst>
              </a:tr>
              <a:tr h="19739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 dirty="0">
                          <a:effectLst/>
                        </a:rPr>
                        <a:t>CDSR0301</a:t>
                      </a:r>
                      <a:endParaRPr lang="en-US" sz="6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5189" marR="55189" marT="15258" marB="15258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effectLst/>
                        </a:rPr>
                        <a:t>Support SD card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5189" marR="55189" marT="15258" marB="15258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effectLst/>
                        </a:rPr>
                        <a:t>C&amp;DHS</a:t>
                      </a:r>
                      <a:r>
                        <a:rPr lang="ko-KR" altLang="en-US" sz="900" kern="0" spc="0" dirty="0">
                          <a:effectLst/>
                        </a:rPr>
                        <a:t>는 </a:t>
                      </a:r>
                      <a:r>
                        <a:rPr lang="en-US" altLang="ko-KR" sz="900" kern="0" spc="0" dirty="0">
                          <a:effectLst/>
                        </a:rPr>
                        <a:t>2GB </a:t>
                      </a:r>
                      <a:r>
                        <a:rPr lang="ko-KR" altLang="en-US" sz="900" kern="0" spc="0" dirty="0">
                          <a:effectLst/>
                        </a:rPr>
                        <a:t>이상의 </a:t>
                      </a:r>
                      <a:r>
                        <a:rPr lang="en-US" altLang="ko-KR" sz="900" kern="0" spc="0" dirty="0">
                          <a:effectLst/>
                        </a:rPr>
                        <a:t>SD </a:t>
                      </a:r>
                      <a:r>
                        <a:rPr lang="ko-KR" altLang="en-US" sz="900" kern="0" spc="0" dirty="0">
                          <a:effectLst/>
                        </a:rPr>
                        <a:t>카드를 지원해야 한다</a:t>
                      </a:r>
                      <a:r>
                        <a:rPr lang="en-US" altLang="ko-KR" sz="900" kern="0" spc="0" dirty="0">
                          <a:effectLst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5189" marR="55189" marT="15258" marB="15258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effectLst/>
                        </a:rPr>
                        <a:t>I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5189" marR="55189" marT="15258" marB="15258" anchor="ctr"/>
                </a:tc>
                <a:extLst>
                  <a:ext uri="{0D108BD9-81ED-4DB2-BD59-A6C34878D82A}">
                    <a16:rowId xmlns:a16="http://schemas.microsoft.com/office/drawing/2014/main" val="955059859"/>
                  </a:ext>
                </a:extLst>
              </a:tr>
              <a:tr h="19739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 dirty="0">
                          <a:effectLst/>
                        </a:rPr>
                        <a:t>CDSR0302</a:t>
                      </a:r>
                      <a:endParaRPr lang="en-US" sz="6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5189" marR="55189" marT="15258" marB="15258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 dirty="0">
                          <a:effectLst/>
                        </a:rPr>
                        <a:t>Code Storage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5189" marR="55189" marT="15258" marB="15258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effectLst/>
                        </a:rPr>
                        <a:t>C&amp;DHS</a:t>
                      </a:r>
                      <a:r>
                        <a:rPr lang="ko-KR" altLang="en-US" sz="900" kern="0" spc="0" dirty="0">
                          <a:effectLst/>
                        </a:rPr>
                        <a:t>는 </a:t>
                      </a:r>
                      <a:r>
                        <a:rPr lang="en-US" altLang="ko-KR" sz="900" kern="0" spc="0" dirty="0">
                          <a:effectLst/>
                        </a:rPr>
                        <a:t>768KB </a:t>
                      </a:r>
                      <a:r>
                        <a:rPr lang="ko-KR" altLang="en-US" sz="900" kern="0" spc="0" dirty="0">
                          <a:effectLst/>
                        </a:rPr>
                        <a:t>이상의 </a:t>
                      </a:r>
                      <a:r>
                        <a:rPr lang="en-US" altLang="ko-KR" sz="900" kern="0" spc="0" dirty="0">
                          <a:effectLst/>
                        </a:rPr>
                        <a:t>Code Storage</a:t>
                      </a:r>
                      <a:r>
                        <a:rPr lang="ko-KR" altLang="en-US" sz="900" kern="0" spc="0" dirty="0">
                          <a:effectLst/>
                        </a:rPr>
                        <a:t>를 가져야 한다</a:t>
                      </a:r>
                      <a:r>
                        <a:rPr lang="en-US" altLang="ko-KR" sz="900" kern="0" spc="0" dirty="0">
                          <a:effectLst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5189" marR="55189" marT="15258" marB="15258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effectLst/>
                        </a:rPr>
                        <a:t>I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5189" marR="55189" marT="15258" marB="15258" anchor="ctr"/>
                </a:tc>
                <a:extLst>
                  <a:ext uri="{0D108BD9-81ED-4DB2-BD59-A6C34878D82A}">
                    <a16:rowId xmlns:a16="http://schemas.microsoft.com/office/drawing/2014/main" val="2828203420"/>
                  </a:ext>
                </a:extLst>
              </a:tr>
              <a:tr h="19739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 dirty="0">
                          <a:effectLst/>
                        </a:rPr>
                        <a:t>CDSR0303</a:t>
                      </a:r>
                      <a:endParaRPr lang="en-US" sz="6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5189" marR="55189" marT="15258" marB="15258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 dirty="0">
                          <a:effectLst/>
                        </a:rPr>
                        <a:t>RAM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5189" marR="55189" marT="15258" marB="15258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effectLst/>
                        </a:rPr>
                        <a:t>C&amp;DHS</a:t>
                      </a:r>
                      <a:r>
                        <a:rPr lang="ko-KR" altLang="en-US" sz="900" kern="0" spc="0" dirty="0">
                          <a:effectLst/>
                        </a:rPr>
                        <a:t>는 </a:t>
                      </a:r>
                      <a:r>
                        <a:rPr lang="en-US" altLang="ko-KR" sz="900" kern="0" spc="0" dirty="0">
                          <a:effectLst/>
                        </a:rPr>
                        <a:t>144KB </a:t>
                      </a:r>
                      <a:r>
                        <a:rPr lang="ko-KR" altLang="en-US" sz="900" kern="0" spc="0" dirty="0">
                          <a:effectLst/>
                        </a:rPr>
                        <a:t>이상의 </a:t>
                      </a:r>
                      <a:r>
                        <a:rPr lang="en-US" altLang="ko-KR" sz="900" kern="0" spc="0" dirty="0">
                          <a:effectLst/>
                        </a:rPr>
                        <a:t>RAM</a:t>
                      </a:r>
                      <a:r>
                        <a:rPr lang="ko-KR" altLang="en-US" sz="900" kern="0" spc="0" dirty="0">
                          <a:effectLst/>
                        </a:rPr>
                        <a:t>을 가져야 한다</a:t>
                      </a:r>
                      <a:r>
                        <a:rPr lang="en-US" altLang="ko-KR" sz="900" kern="0" spc="0" dirty="0">
                          <a:effectLst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5189" marR="55189" marT="15258" marB="15258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 dirty="0">
                          <a:effectLst/>
                        </a:rPr>
                        <a:t>I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5189" marR="55189" marT="15258" marB="15258" anchor="ctr"/>
                </a:tc>
                <a:extLst>
                  <a:ext uri="{0D108BD9-81ED-4DB2-BD59-A6C34878D82A}">
                    <a16:rowId xmlns:a16="http://schemas.microsoft.com/office/drawing/2014/main" val="1489205307"/>
                  </a:ext>
                </a:extLst>
              </a:tr>
              <a:tr h="19739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 dirty="0">
                          <a:effectLst/>
                        </a:rPr>
                        <a:t>CDSR0304</a:t>
                      </a:r>
                      <a:endParaRPr lang="en-US" sz="6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5189" marR="55189" marT="15258" marB="15258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effectLst/>
                        </a:rPr>
                        <a:t>Data Storage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5189" marR="55189" marT="15258" marB="15258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effectLst/>
                        </a:rPr>
                        <a:t>C&amp;DHS</a:t>
                      </a:r>
                      <a:r>
                        <a:rPr lang="ko-KR" altLang="en-US" sz="900" kern="0" spc="0" dirty="0">
                          <a:effectLst/>
                        </a:rPr>
                        <a:t>는 </a:t>
                      </a:r>
                      <a:r>
                        <a:rPr lang="en-US" altLang="ko-KR" sz="900" kern="0" spc="0" dirty="0">
                          <a:effectLst/>
                        </a:rPr>
                        <a:t>2MB </a:t>
                      </a:r>
                      <a:r>
                        <a:rPr lang="ko-KR" altLang="en-US" sz="900" kern="0" spc="0" dirty="0">
                          <a:effectLst/>
                        </a:rPr>
                        <a:t>이상의 </a:t>
                      </a:r>
                      <a:r>
                        <a:rPr lang="en-US" altLang="ko-KR" sz="900" kern="0" spc="0" dirty="0">
                          <a:effectLst/>
                        </a:rPr>
                        <a:t>Data </a:t>
                      </a:r>
                      <a:r>
                        <a:rPr lang="ko-KR" altLang="en-US" sz="900" kern="0" spc="0" dirty="0">
                          <a:effectLst/>
                        </a:rPr>
                        <a:t>저장 용량을 가져야 한다</a:t>
                      </a:r>
                      <a:r>
                        <a:rPr lang="en-US" altLang="ko-KR" sz="900" kern="0" spc="0" dirty="0">
                          <a:effectLst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5189" marR="55189" marT="15258" marB="15258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 dirty="0">
                          <a:effectLst/>
                        </a:rPr>
                        <a:t>I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5189" marR="55189" marT="15258" marB="15258" anchor="ctr"/>
                </a:tc>
                <a:extLst>
                  <a:ext uri="{0D108BD9-81ED-4DB2-BD59-A6C34878D82A}">
                    <a16:rowId xmlns:a16="http://schemas.microsoft.com/office/drawing/2014/main" val="3676473876"/>
                  </a:ext>
                </a:extLst>
              </a:tr>
              <a:tr h="212184">
                <a:tc gridSpan="4">
                  <a:txBody>
                    <a:bodyPr/>
                    <a:lstStyle/>
                    <a:p>
                      <a:pPr marL="0" marR="0" lvl="0" indent="0" algn="ctr" defTabSz="779252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인터페이스</a:t>
                      </a:r>
                      <a:endParaRPr kumimoji="0" lang="en-US" altLang="ko-KR" sz="9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55189" marR="55189" marT="15258" marB="15258" anchor="ctr"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4056609496"/>
                  </a:ext>
                </a:extLst>
              </a:tr>
              <a:tr h="19739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 dirty="0">
                          <a:effectLst/>
                        </a:rPr>
                        <a:t>CDSR0501</a:t>
                      </a:r>
                      <a:endParaRPr lang="en-US" sz="6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5189" marR="55189" marT="15258" marB="15258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effectLst/>
                        </a:rPr>
                        <a:t>C&amp;DHS Interface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5189" marR="55189" marT="15258" marB="15258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effectLst/>
                        </a:rPr>
                        <a:t>C&amp;DHS</a:t>
                      </a:r>
                      <a:r>
                        <a:rPr lang="ko-KR" altLang="en-US" sz="900" kern="0" spc="0" dirty="0">
                          <a:effectLst/>
                        </a:rPr>
                        <a:t>는 </a:t>
                      </a:r>
                      <a:r>
                        <a:rPr lang="en-US" altLang="ko-KR" sz="900" kern="0" spc="0" dirty="0">
                          <a:effectLst/>
                        </a:rPr>
                        <a:t>I2C, UART </a:t>
                      </a:r>
                      <a:r>
                        <a:rPr lang="ko-KR" altLang="en-US" sz="900" kern="0" spc="0" dirty="0">
                          <a:effectLst/>
                        </a:rPr>
                        <a:t>인터페이스를 가져야 한다</a:t>
                      </a:r>
                      <a:r>
                        <a:rPr lang="en-US" altLang="ko-KR" sz="900" kern="0" spc="0" dirty="0">
                          <a:effectLst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5189" marR="55189" marT="15258" marB="15258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 dirty="0">
                          <a:effectLst/>
                        </a:rPr>
                        <a:t>I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5189" marR="55189" marT="15258" marB="15258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739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CDSR0502</a:t>
                      </a:r>
                    </a:p>
                  </a:txBody>
                  <a:tcPr marL="55189" marR="55189" marT="15258" marB="15258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C&amp;DHS ADC</a:t>
                      </a:r>
                    </a:p>
                  </a:txBody>
                  <a:tcPr marL="55189" marR="55189" marT="15258" marB="15258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C&amp;DHS</a:t>
                      </a:r>
                      <a:r>
                        <a:rPr lang="ko-KR" altLang="en-US" sz="900" kern="0" spc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는 온도 센서 정보 수집을 위한 </a:t>
                      </a:r>
                      <a:r>
                        <a:rPr lang="en-US" altLang="ko-KR" sz="900" kern="0" spc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ADC</a:t>
                      </a:r>
                      <a:r>
                        <a:rPr lang="en-US" altLang="ko-KR" sz="900" kern="0" spc="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900" kern="0" spc="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인터페이스를 가져야 한다</a:t>
                      </a:r>
                      <a:r>
                        <a:rPr lang="en-US" altLang="ko-KR" sz="900" kern="0" spc="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900" kern="0" spc="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5189" marR="55189" marT="15258" marB="15258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I</a:t>
                      </a:r>
                    </a:p>
                  </a:txBody>
                  <a:tcPr marL="55189" marR="55189" marT="15258" marB="15258" anchor="ctr"/>
                </a:tc>
                <a:extLst>
                  <a:ext uri="{0D108BD9-81ED-4DB2-BD59-A6C34878D82A}">
                    <a16:rowId xmlns:a16="http://schemas.microsoft.com/office/drawing/2014/main" val="20374465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942405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Action Items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4970522"/>
              </p:ext>
            </p:extLst>
          </p:nvPr>
        </p:nvGraphicFramePr>
        <p:xfrm>
          <a:off x="225942" y="980730"/>
          <a:ext cx="8652050" cy="4407112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8489">
                  <a:extLst>
                    <a:ext uri="{9D8B030D-6E8A-4147-A177-3AD203B41FA5}">
                      <a16:colId xmlns:a16="http://schemas.microsoft.com/office/drawing/2014/main" val="3990627559"/>
                    </a:ext>
                  </a:extLst>
                </a:gridCol>
                <a:gridCol w="580398">
                  <a:extLst>
                    <a:ext uri="{9D8B030D-6E8A-4147-A177-3AD203B41FA5}">
                      <a16:colId xmlns:a16="http://schemas.microsoft.com/office/drawing/2014/main" val="2919071995"/>
                    </a:ext>
                  </a:extLst>
                </a:gridCol>
                <a:gridCol w="4046357">
                  <a:extLst>
                    <a:ext uri="{9D8B030D-6E8A-4147-A177-3AD203B41FA5}">
                      <a16:colId xmlns:a16="http://schemas.microsoft.com/office/drawing/2014/main" val="164867336"/>
                    </a:ext>
                  </a:extLst>
                </a:gridCol>
                <a:gridCol w="571866">
                  <a:extLst>
                    <a:ext uri="{9D8B030D-6E8A-4147-A177-3AD203B41FA5}">
                      <a16:colId xmlns:a16="http://schemas.microsoft.com/office/drawing/2014/main" val="388602341"/>
                    </a:ext>
                  </a:extLst>
                </a:gridCol>
                <a:gridCol w="2384876">
                  <a:extLst>
                    <a:ext uri="{9D8B030D-6E8A-4147-A177-3AD203B41FA5}">
                      <a16:colId xmlns:a16="http://schemas.microsoft.com/office/drawing/2014/main" val="3092259929"/>
                    </a:ext>
                  </a:extLst>
                </a:gridCol>
                <a:gridCol w="610064">
                  <a:extLst>
                    <a:ext uri="{9D8B030D-6E8A-4147-A177-3AD203B41FA5}">
                      <a16:colId xmlns:a16="http://schemas.microsoft.com/office/drawing/2014/main" val="1609128882"/>
                    </a:ext>
                  </a:extLst>
                </a:gridCol>
              </a:tblGrid>
              <a:tr h="27513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u="none" strike="noStrike" dirty="0">
                          <a:effectLst/>
                          <a:latin typeface="+mn-lt"/>
                        </a:rPr>
                        <a:t>번호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6436" marR="6436" marT="643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u="none" strike="noStrike" dirty="0">
                          <a:effectLst/>
                          <a:latin typeface="+mn-lt"/>
                        </a:rPr>
                        <a:t>파트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6436" marR="6436" marT="643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u="none" strike="noStrike" dirty="0" err="1">
                          <a:effectLst/>
                          <a:latin typeface="+mn-lt"/>
                        </a:rPr>
                        <a:t>검토사항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6436" marR="6436" marT="643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u="none" strike="noStrike" dirty="0">
                          <a:effectLst/>
                          <a:latin typeface="+mn-lt"/>
                        </a:rPr>
                        <a:t>담당자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6436" marR="6436" marT="6436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300" dirty="0">
                          <a:latin typeface="+mn-lt"/>
                        </a:rPr>
                        <a:t>해결방안</a:t>
                      </a:r>
                    </a:p>
                  </a:txBody>
                  <a:tcPr marL="6436" marR="6436" marT="643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u="none" strike="noStrike" dirty="0">
                          <a:effectLst/>
                          <a:latin typeface="+mn-lt"/>
                        </a:rPr>
                        <a:t>상태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6436" marR="6436" marT="6436" marB="0" anchor="ctr"/>
                </a:tc>
                <a:extLst>
                  <a:ext uri="{0D108BD9-81ED-4DB2-BD59-A6C34878D82A}">
                    <a16:rowId xmlns:a16="http://schemas.microsoft.com/office/drawing/2014/main" val="2090659334"/>
                  </a:ext>
                </a:extLst>
              </a:tr>
              <a:tr h="64166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u="none" strike="noStrike" dirty="0">
                          <a:effectLst/>
                          <a:latin typeface="+mn-lt"/>
                        </a:rPr>
                        <a:t>1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6436" marR="6436" marT="643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u="none" strike="noStrike" dirty="0">
                          <a:effectLst/>
                          <a:latin typeface="+mn-lt"/>
                        </a:rPr>
                        <a:t>C&amp;DHS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6436" marR="6436" marT="643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u="none" strike="noStrike">
                          <a:effectLst/>
                          <a:latin typeface="+mn-lt"/>
                        </a:rPr>
                        <a:t>미션 데이터 저장 구조 고려 필요</a:t>
                      </a:r>
                      <a:r>
                        <a:rPr lang="en-US" altLang="ko-KR" sz="1300" u="none" strike="noStrike">
                          <a:effectLst/>
                          <a:latin typeface="+mn-lt"/>
                        </a:rPr>
                        <a:t>.</a:t>
                      </a:r>
                      <a:endParaRPr lang="en-US" altLang="ko-KR" sz="13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6436" marR="6436" marT="643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u="none" strike="noStrike" dirty="0" err="1">
                          <a:effectLst/>
                          <a:latin typeface="+mn-lt"/>
                        </a:rPr>
                        <a:t>김이삭</a:t>
                      </a:r>
                      <a:endParaRPr lang="en-US" altLang="ko-KR" sz="13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6436" marR="6436" marT="6436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300" dirty="0">
                          <a:latin typeface="+mn-lt"/>
                        </a:rPr>
                        <a:t>데이터 핸들링을 위해 각각의 미션 데이터를 자체 정의 파일로 분할 관리</a:t>
                      </a:r>
                      <a:endParaRPr lang="en-US" altLang="ko-KR" sz="1300" dirty="0">
                        <a:latin typeface="+mn-lt"/>
                      </a:endParaRPr>
                    </a:p>
                  </a:txBody>
                  <a:tcPr marL="6436" marR="6436" marT="643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u="none" strike="noStrike" dirty="0">
                          <a:effectLst/>
                          <a:latin typeface="+mn-lt"/>
                        </a:rPr>
                        <a:t>Closed</a:t>
                      </a:r>
                      <a:endParaRPr lang="en-US" altLang="ko-KR" sz="13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6436" marR="6436" marT="6436" marB="0" anchor="ctr"/>
                </a:tc>
                <a:extLst>
                  <a:ext uri="{0D108BD9-81ED-4DB2-BD59-A6C34878D82A}">
                    <a16:rowId xmlns:a16="http://schemas.microsoft.com/office/drawing/2014/main" val="3532021534"/>
                  </a:ext>
                </a:extLst>
              </a:tr>
              <a:tr h="43006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u="none" strike="noStrike" dirty="0">
                          <a:effectLst/>
                          <a:latin typeface="+mn-lt"/>
                        </a:rPr>
                        <a:t>2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6436" marR="6436" marT="643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u="none" strike="noStrike" dirty="0">
                          <a:effectLst/>
                          <a:latin typeface="+mn-lt"/>
                        </a:rPr>
                        <a:t>C&amp;DHS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6436" marR="6436" marT="643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u="none" strike="noStrike" dirty="0">
                          <a:effectLst/>
                          <a:latin typeface="+mn-lt"/>
                        </a:rPr>
                        <a:t>데이터가 </a:t>
                      </a:r>
                      <a:r>
                        <a:rPr lang="en-US" altLang="ko-KR" sz="1300" u="none" strike="noStrike" dirty="0">
                          <a:effectLst/>
                          <a:latin typeface="+mn-lt"/>
                        </a:rPr>
                        <a:t>full</a:t>
                      </a:r>
                      <a:r>
                        <a:rPr lang="ko-KR" altLang="en-US" sz="1300" u="none" strike="noStrike" dirty="0">
                          <a:effectLst/>
                          <a:latin typeface="+mn-lt"/>
                        </a:rPr>
                        <a:t>이 된 경우 처리 방법</a:t>
                      </a:r>
                      <a:r>
                        <a:rPr lang="en-US" altLang="ko-KR" sz="1300" u="none" strike="noStrike" dirty="0">
                          <a:effectLst/>
                          <a:latin typeface="+mn-lt"/>
                        </a:rPr>
                        <a:t>.</a:t>
                      </a:r>
                      <a:endParaRPr lang="en-US" altLang="ko-KR" sz="13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6436" marR="6436" marT="643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u="none" strike="noStrike" dirty="0" err="1">
                          <a:effectLst/>
                          <a:latin typeface="+mn-lt"/>
                        </a:rPr>
                        <a:t>김이삭</a:t>
                      </a:r>
                      <a:endParaRPr lang="en-US" altLang="ko-KR" sz="13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6436" marR="6436" marT="6436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300" dirty="0">
                          <a:latin typeface="+mn-lt"/>
                        </a:rPr>
                        <a:t>중복 데이터 병합 및 오래된 데이터 삭제</a:t>
                      </a:r>
                    </a:p>
                  </a:txBody>
                  <a:tcPr marL="6436" marR="6436" marT="643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u="none" strike="noStrike" dirty="0">
                          <a:effectLst/>
                          <a:latin typeface="+mn-lt"/>
                        </a:rPr>
                        <a:t>Closed</a:t>
                      </a:r>
                      <a:endParaRPr lang="en-US" altLang="ko-KR" sz="13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6436" marR="6436" marT="6436" marB="0" anchor="ctr"/>
                </a:tc>
                <a:extLst>
                  <a:ext uri="{0D108BD9-81ED-4DB2-BD59-A6C34878D82A}">
                    <a16:rowId xmlns:a16="http://schemas.microsoft.com/office/drawing/2014/main" val="2768199452"/>
                  </a:ext>
                </a:extLst>
              </a:tr>
              <a:tr h="43006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u="none" strike="noStrike" dirty="0">
                          <a:effectLst/>
                          <a:latin typeface="+mn-lt"/>
                        </a:rPr>
                        <a:t>3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6436" marR="6436" marT="643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u="none" strike="noStrike" dirty="0">
                          <a:effectLst/>
                          <a:latin typeface="+mn-lt"/>
                        </a:rPr>
                        <a:t>C&amp;DHS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6436" marR="6436" marT="643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u="none" strike="noStrike" dirty="0">
                          <a:effectLst/>
                          <a:latin typeface="+mn-lt"/>
                        </a:rPr>
                        <a:t>Task</a:t>
                      </a:r>
                      <a:r>
                        <a:rPr lang="ko-KR" altLang="en-US" sz="1300" u="none" strike="noStrike" dirty="0">
                          <a:effectLst/>
                          <a:latin typeface="+mn-lt"/>
                        </a:rPr>
                        <a:t>가 불리는 주기가 재검토 필요</a:t>
                      </a:r>
                      <a:r>
                        <a:rPr lang="en-US" altLang="ko-KR" sz="1300" u="none" strike="noStrike" dirty="0">
                          <a:effectLst/>
                          <a:latin typeface="+mn-lt"/>
                        </a:rPr>
                        <a:t>(</a:t>
                      </a:r>
                      <a:r>
                        <a:rPr lang="ko-KR" altLang="en-US" sz="1300" u="none" strike="noStrike" dirty="0">
                          <a:effectLst/>
                          <a:latin typeface="+mn-lt"/>
                        </a:rPr>
                        <a:t>너무 자주 불림</a:t>
                      </a:r>
                      <a:r>
                        <a:rPr lang="en-US" altLang="ko-KR" sz="1300" u="none" strike="noStrike" dirty="0">
                          <a:effectLst/>
                          <a:latin typeface="+mn-lt"/>
                        </a:rPr>
                        <a:t>) </a:t>
                      </a:r>
                      <a:endParaRPr lang="en-US" altLang="ko-KR" sz="13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6436" marR="6436" marT="643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김현근</a:t>
                      </a:r>
                      <a:endParaRPr lang="en-US" altLang="ko-KR" sz="13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6436" marR="6436" marT="643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Event-trigger</a:t>
                      </a:r>
                      <a:r>
                        <a:rPr lang="en-US" altLang="ko-KR" sz="13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 </a:t>
                      </a:r>
                      <a:r>
                        <a:rPr lang="ko-KR" altLang="en-US" sz="13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방식을 추가하여 기본 호출 빈도를 낮춤</a:t>
                      </a:r>
                      <a:endParaRPr lang="en-US" altLang="ko-KR" sz="13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6436" marR="6436" marT="643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Closed</a:t>
                      </a:r>
                    </a:p>
                  </a:txBody>
                  <a:tcPr marL="6436" marR="6436" marT="6436" marB="0" anchor="ctr"/>
                </a:tc>
                <a:extLst>
                  <a:ext uri="{0D108BD9-81ED-4DB2-BD59-A6C34878D82A}">
                    <a16:rowId xmlns:a16="http://schemas.microsoft.com/office/drawing/2014/main" val="3807257972"/>
                  </a:ext>
                </a:extLst>
              </a:tr>
              <a:tr h="85325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u="none" strike="noStrike" dirty="0">
                          <a:effectLst/>
                          <a:latin typeface="+mn-lt"/>
                        </a:rPr>
                        <a:t>4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6436" marR="6436" marT="643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u="none" strike="noStrike" dirty="0">
                          <a:effectLst/>
                          <a:latin typeface="+mn-lt"/>
                        </a:rPr>
                        <a:t>C&amp;DHS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6436" marR="6436" marT="643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u="none" strike="noStrike" dirty="0">
                          <a:effectLst/>
                          <a:latin typeface="+mn-lt"/>
                        </a:rPr>
                        <a:t> 우선순위 결정에 빈도가 높은 </a:t>
                      </a:r>
                      <a:r>
                        <a:rPr lang="en-US" altLang="ko-KR" sz="1300" u="none" strike="noStrike" dirty="0">
                          <a:effectLst/>
                          <a:latin typeface="+mn-lt"/>
                        </a:rPr>
                        <a:t>Task</a:t>
                      </a:r>
                      <a:r>
                        <a:rPr lang="ko-KR" altLang="en-US" sz="1300" u="none" strike="noStrike" dirty="0">
                          <a:effectLst/>
                          <a:latin typeface="+mn-lt"/>
                        </a:rPr>
                        <a:t>를 상위로 올리는 것도 고려해 볼 것</a:t>
                      </a:r>
                      <a:r>
                        <a:rPr lang="en-US" altLang="ko-KR" sz="1300" u="none" strike="noStrike" dirty="0">
                          <a:effectLst/>
                          <a:latin typeface="+mn-lt"/>
                        </a:rPr>
                        <a:t>. (</a:t>
                      </a:r>
                      <a:r>
                        <a:rPr lang="ko-KR" altLang="en-US" sz="1300" u="none" strike="noStrike" dirty="0">
                          <a:effectLst/>
                          <a:latin typeface="+mn-lt"/>
                        </a:rPr>
                        <a:t>다목적위성의 경우 우선순위는 빈도가 높은 것이 상위 였음</a:t>
                      </a:r>
                      <a:r>
                        <a:rPr lang="en-US" altLang="ko-KR" sz="1300" u="none" strike="noStrike" dirty="0">
                          <a:effectLst/>
                          <a:latin typeface="+mn-lt"/>
                        </a:rPr>
                        <a:t>.)</a:t>
                      </a:r>
                      <a:endParaRPr lang="en-US" altLang="ko-KR" sz="13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6436" marR="6436" marT="643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김현근</a:t>
                      </a:r>
                      <a:endParaRPr lang="en-US" altLang="ko-KR" sz="13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6436" marR="6436" marT="643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RTOS</a:t>
                      </a:r>
                      <a:r>
                        <a:rPr lang="ko-KR" alt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의 스케줄러에서 </a:t>
                      </a:r>
                      <a:r>
                        <a:rPr lang="en-US" altLang="ko-KR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Task</a:t>
                      </a:r>
                      <a:r>
                        <a:rPr lang="ko-KR" alt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들의 호출빈도와 우선순위를 바탕으로 새로운 우선순위를 동적을 할당</a:t>
                      </a:r>
                      <a:endParaRPr lang="en-US" altLang="ko-KR" sz="13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6436" marR="6436" marT="643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Closed</a:t>
                      </a:r>
                    </a:p>
                  </a:txBody>
                  <a:tcPr marL="6436" marR="6436" marT="6436" marB="0" anchor="ctr"/>
                </a:tc>
                <a:extLst>
                  <a:ext uri="{0D108BD9-81ED-4DB2-BD59-A6C34878D82A}">
                    <a16:rowId xmlns:a16="http://schemas.microsoft.com/office/drawing/2014/main" val="3369561664"/>
                  </a:ext>
                </a:extLst>
              </a:tr>
              <a:tr h="43006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0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</a:rPr>
                        <a:t>5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6436" marR="6436" marT="643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u="none" strike="noStrike" dirty="0">
                          <a:effectLst/>
                          <a:latin typeface="+mn-lt"/>
                        </a:rPr>
                        <a:t>C&amp;DHS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6436" marR="6436" marT="643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u="none" strike="noStrike" dirty="0">
                          <a:effectLst/>
                          <a:latin typeface="+mn-lt"/>
                        </a:rPr>
                        <a:t>사용하는 </a:t>
                      </a:r>
                      <a:r>
                        <a:rPr lang="en-US" altLang="ko-KR" sz="1300" u="none" strike="noStrike" dirty="0">
                          <a:effectLst/>
                          <a:latin typeface="+mn-lt"/>
                        </a:rPr>
                        <a:t>MCU (Cortex M4)</a:t>
                      </a:r>
                      <a:r>
                        <a:rPr lang="ko-KR" altLang="en-US" sz="1300" u="none" strike="noStrike" dirty="0">
                          <a:effectLst/>
                          <a:latin typeface="+mn-lt"/>
                        </a:rPr>
                        <a:t>의 </a:t>
                      </a:r>
                      <a:r>
                        <a:rPr lang="en-US" altLang="ko-KR" sz="1300" u="none" strike="noStrike" dirty="0">
                          <a:effectLst/>
                          <a:latin typeface="+mn-lt"/>
                        </a:rPr>
                        <a:t>heritage</a:t>
                      </a:r>
                      <a:r>
                        <a:rPr lang="ko-KR" altLang="en-US" sz="1300" u="none" strike="noStrike" dirty="0">
                          <a:effectLst/>
                          <a:latin typeface="+mn-lt"/>
                        </a:rPr>
                        <a:t>가 충분한가</a:t>
                      </a:r>
                      <a:r>
                        <a:rPr lang="en-US" altLang="ko-KR" sz="1300" u="none" strike="noStrike" dirty="0">
                          <a:effectLst/>
                          <a:latin typeface="+mn-lt"/>
                        </a:rPr>
                        <a:t>?</a:t>
                      </a:r>
                      <a:endParaRPr lang="en-US" altLang="ko-KR" sz="13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6436" marR="6436" marT="643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김현근</a:t>
                      </a:r>
                      <a:endParaRPr lang="en-US" altLang="ko-KR" sz="13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6436" marR="6436" marT="643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Cortex M4 </a:t>
                      </a:r>
                      <a:r>
                        <a:rPr lang="ko-KR" alt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시리즈는 실제 위성에서도 사용되는 검증된 </a:t>
                      </a:r>
                      <a:r>
                        <a:rPr lang="en-US" altLang="ko-KR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MCU</a:t>
                      </a:r>
                    </a:p>
                  </a:txBody>
                  <a:tcPr marL="6436" marR="6436" marT="643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Closed</a:t>
                      </a:r>
                    </a:p>
                  </a:txBody>
                  <a:tcPr marL="6436" marR="6436" marT="6436" marB="0" anchor="ctr"/>
                </a:tc>
                <a:extLst>
                  <a:ext uri="{0D108BD9-81ED-4DB2-BD59-A6C34878D82A}">
                    <a16:rowId xmlns:a16="http://schemas.microsoft.com/office/drawing/2014/main" val="2645585850"/>
                  </a:ext>
                </a:extLst>
              </a:tr>
              <a:tr h="43006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6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6436" marR="6436" marT="643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u="none" strike="noStrike" dirty="0">
                          <a:effectLst/>
                          <a:latin typeface="+mn-lt"/>
                        </a:rPr>
                        <a:t>C&amp;DHS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6436" marR="6436" marT="643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u="none" strike="noStrike" dirty="0">
                          <a:effectLst/>
                          <a:latin typeface="+mn-lt"/>
                        </a:rPr>
                        <a:t>시스템 </a:t>
                      </a:r>
                      <a:r>
                        <a:rPr lang="en-US" altLang="ko-KR" sz="1300" u="none" strike="noStrike" dirty="0">
                          <a:effectLst/>
                          <a:latin typeface="+mn-lt"/>
                        </a:rPr>
                        <a:t>Fault</a:t>
                      </a:r>
                      <a:r>
                        <a:rPr lang="ko-KR" altLang="en-US" sz="1300" u="none" strike="noStrike" dirty="0">
                          <a:effectLst/>
                          <a:latin typeface="+mn-lt"/>
                        </a:rPr>
                        <a:t>에 대한 관리방법 또는 운용 개념 확립이 필요함 </a:t>
                      </a:r>
                      <a:r>
                        <a:rPr lang="en-US" altLang="ko-KR" sz="1300" u="none" strike="noStrike" dirty="0">
                          <a:effectLst/>
                          <a:latin typeface="+mn-lt"/>
                        </a:rPr>
                        <a:t>(</a:t>
                      </a:r>
                      <a:r>
                        <a:rPr lang="ko-KR" altLang="en-US" sz="1300" u="none" strike="noStrike" dirty="0">
                          <a:effectLst/>
                          <a:latin typeface="+mn-lt"/>
                        </a:rPr>
                        <a:t>예</a:t>
                      </a:r>
                      <a:r>
                        <a:rPr lang="en-US" altLang="ko-KR" sz="1300" u="none" strike="noStrike" dirty="0">
                          <a:effectLst/>
                          <a:latin typeface="+mn-lt"/>
                        </a:rPr>
                        <a:t>; Fault manager)</a:t>
                      </a:r>
                      <a:endParaRPr lang="en-US" altLang="ko-KR" sz="13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6436" marR="6436" marT="643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김현근</a:t>
                      </a:r>
                      <a:endParaRPr lang="en-US" altLang="ko-KR" sz="13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6436" marR="6436" marT="6436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3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6436" marR="6436" marT="643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Open</a:t>
                      </a:r>
                    </a:p>
                  </a:txBody>
                  <a:tcPr marL="6436" marR="6436" marT="6436" marB="0" anchor="ctr"/>
                </a:tc>
                <a:extLst>
                  <a:ext uri="{0D108BD9-81ED-4DB2-BD59-A6C34878D82A}">
                    <a16:rowId xmlns:a16="http://schemas.microsoft.com/office/drawing/2014/main" val="584914933"/>
                  </a:ext>
                </a:extLst>
              </a:tr>
              <a:tr h="64166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7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6436" marR="6436" marT="643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u="none" strike="noStrike" dirty="0">
                          <a:effectLst/>
                          <a:latin typeface="+mn-lt"/>
                        </a:rPr>
                        <a:t>C&amp;DHS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6436" marR="6436" marT="643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DMA</a:t>
                      </a:r>
                      <a:r>
                        <a:rPr lang="ko-KR" alt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를 위한 추가적인 </a:t>
                      </a:r>
                      <a:r>
                        <a:rPr lang="en-US" altLang="ko-KR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RAM </a:t>
                      </a:r>
                      <a:r>
                        <a:rPr lang="ko-KR" alt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재검토</a:t>
                      </a:r>
                      <a:endParaRPr lang="en-US" altLang="ko-KR" sz="13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6436" marR="6436" marT="643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김현근</a:t>
                      </a:r>
                      <a:endParaRPr lang="en-US" altLang="ko-KR" sz="13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6436" marR="6436" marT="643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MCU</a:t>
                      </a:r>
                      <a:r>
                        <a:rPr lang="ko-KR" alt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내부의 </a:t>
                      </a:r>
                      <a:r>
                        <a:rPr lang="en-US" altLang="ko-KR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Memory</a:t>
                      </a:r>
                      <a:r>
                        <a:rPr lang="ko-KR" alt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만으로 </a:t>
                      </a:r>
                      <a:r>
                        <a:rPr lang="en-US" altLang="ko-KR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DMA </a:t>
                      </a:r>
                      <a:r>
                        <a:rPr lang="ko-KR" alt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구성 가능하도록 한번에 전송하는 데이터 양을 조절</a:t>
                      </a:r>
                      <a:endParaRPr lang="en-US" altLang="ko-KR" sz="13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6436" marR="6436" marT="643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Closed</a:t>
                      </a:r>
                    </a:p>
                  </a:txBody>
                  <a:tcPr marL="6436" marR="6436" marT="6436" marB="0" anchor="ctr"/>
                </a:tc>
                <a:extLst>
                  <a:ext uri="{0D108BD9-81ED-4DB2-BD59-A6C34878D82A}">
                    <a16:rowId xmlns:a16="http://schemas.microsoft.com/office/drawing/2014/main" val="73950843"/>
                  </a:ext>
                </a:extLst>
              </a:tr>
              <a:tr h="27513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8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6436" marR="6436" marT="643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u="none" strike="noStrike" dirty="0">
                          <a:effectLst/>
                          <a:latin typeface="+mn-lt"/>
                        </a:rPr>
                        <a:t>C&amp;DHS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6436" marR="6436" marT="643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SD</a:t>
                      </a:r>
                      <a:r>
                        <a:rPr lang="en-US" altLang="ko-KR" sz="13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 Card</a:t>
                      </a:r>
                      <a:r>
                        <a:rPr lang="ko-KR" altLang="en-US" sz="13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 포맷 검토</a:t>
                      </a:r>
                      <a:endParaRPr lang="en-US" altLang="ko-KR" sz="13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6436" marR="6436" marT="643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김이삭</a:t>
                      </a:r>
                      <a:endParaRPr lang="en-US" altLang="ko-KR" sz="13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6436" marR="6436" marT="6436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3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6436" marR="6436" marT="643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Open</a:t>
                      </a:r>
                    </a:p>
                  </a:txBody>
                  <a:tcPr marL="6436" marR="6436" marT="6436" marB="0" anchor="ctr"/>
                </a:tc>
                <a:extLst>
                  <a:ext uri="{0D108BD9-81ED-4DB2-BD59-A6C34878D82A}">
                    <a16:rowId xmlns:a16="http://schemas.microsoft.com/office/drawing/2014/main" val="16233163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041393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84392" tIns="84392" rIns="84392" bIns="84392" rtlCol="0" anchor="t" anchorCtr="0">
            <a:noAutofit/>
          </a:bodyPr>
          <a:lstStyle/>
          <a:p>
            <a:r>
              <a:rPr lang="en-US" altLang="ko"/>
              <a:t>PDR </a:t>
            </a:r>
            <a:r>
              <a:rPr lang="ko" altLang="en-US"/>
              <a:t>이후 변경 사항</a:t>
            </a:r>
          </a:p>
        </p:txBody>
      </p:sp>
      <p:graphicFrame>
        <p:nvGraphicFramePr>
          <p:cNvPr id="6" name="내용 개체 틀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10541099"/>
              </p:ext>
            </p:extLst>
          </p:nvPr>
        </p:nvGraphicFramePr>
        <p:xfrm>
          <a:off x="214849" y="980729"/>
          <a:ext cx="8663142" cy="4986394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320223">
                  <a:extLst>
                    <a:ext uri="{9D8B030D-6E8A-4147-A177-3AD203B41FA5}">
                      <a16:colId xmlns:a16="http://schemas.microsoft.com/office/drawing/2014/main" val="2634361231"/>
                    </a:ext>
                  </a:extLst>
                </a:gridCol>
                <a:gridCol w="2560969">
                  <a:extLst>
                    <a:ext uri="{9D8B030D-6E8A-4147-A177-3AD203B41FA5}">
                      <a16:colId xmlns:a16="http://schemas.microsoft.com/office/drawing/2014/main" val="31683040"/>
                    </a:ext>
                  </a:extLst>
                </a:gridCol>
                <a:gridCol w="2578632">
                  <a:extLst>
                    <a:ext uri="{9D8B030D-6E8A-4147-A177-3AD203B41FA5}">
                      <a16:colId xmlns:a16="http://schemas.microsoft.com/office/drawing/2014/main" val="4181709158"/>
                    </a:ext>
                  </a:extLst>
                </a:gridCol>
                <a:gridCol w="2203318">
                  <a:extLst>
                    <a:ext uri="{9D8B030D-6E8A-4147-A177-3AD203B41FA5}">
                      <a16:colId xmlns:a16="http://schemas.microsoft.com/office/drawing/2014/main" val="2081813316"/>
                    </a:ext>
                  </a:extLst>
                </a:gridCol>
              </a:tblGrid>
              <a:tr h="27986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200" dirty="0">
                          <a:latin typeface="+mn-lt"/>
                        </a:rPr>
                        <a:t>변경사항</a:t>
                      </a:r>
                    </a:p>
                  </a:txBody>
                  <a:tcPr marL="77913" marR="77913" marT="38957" marB="38957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200" dirty="0">
                          <a:latin typeface="+mn-lt"/>
                        </a:rPr>
                        <a:t>PDR</a:t>
                      </a:r>
                      <a:endParaRPr lang="ko-KR" altLang="en-US" sz="1200" dirty="0">
                        <a:latin typeface="+mn-lt"/>
                      </a:endParaRPr>
                    </a:p>
                  </a:txBody>
                  <a:tcPr marL="77913" marR="77913" marT="38957" marB="38957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200" b="0" dirty="0">
                          <a:latin typeface="+mn-lt"/>
                        </a:rPr>
                        <a:t>CDR</a:t>
                      </a:r>
                      <a:endParaRPr lang="ko-KR" altLang="en-US" sz="1200" dirty="0">
                        <a:latin typeface="+mn-lt"/>
                      </a:endParaRPr>
                    </a:p>
                  </a:txBody>
                  <a:tcPr marL="77913" marR="77913" marT="38957" marB="38957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200" dirty="0">
                          <a:latin typeface="+mn-lt"/>
                        </a:rPr>
                        <a:t>변경사유</a:t>
                      </a:r>
                    </a:p>
                  </a:txBody>
                  <a:tcPr marL="77913" marR="77913" marT="38957" marB="38957" anchor="ctr"/>
                </a:tc>
                <a:extLst>
                  <a:ext uri="{0D108BD9-81ED-4DB2-BD59-A6C34878D82A}">
                    <a16:rowId xmlns:a16="http://schemas.microsoft.com/office/drawing/2014/main" val="3440228579"/>
                  </a:ext>
                </a:extLst>
              </a:tr>
              <a:tr h="67236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200" dirty="0">
                          <a:latin typeface="+mn-lt"/>
                        </a:rPr>
                        <a:t>보드 설계</a:t>
                      </a:r>
                      <a:r>
                        <a:rPr lang="en-US" altLang="ko-KR" sz="1200" baseline="0" dirty="0">
                          <a:latin typeface="+mn-lt"/>
                        </a:rPr>
                        <a:t> – </a:t>
                      </a:r>
                      <a:r>
                        <a:rPr lang="ko-KR" altLang="en-US" sz="1200" baseline="0" dirty="0">
                          <a:latin typeface="+mn-lt"/>
                        </a:rPr>
                        <a:t>인터페이스</a:t>
                      </a:r>
                      <a:endParaRPr lang="ko-KR" altLang="en-US" sz="1200" dirty="0">
                        <a:latin typeface="+mn-lt"/>
                      </a:endParaRPr>
                    </a:p>
                  </a:txBody>
                  <a:tcPr marL="77913" marR="77913" marT="38957" marB="38957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ko-KR" altLang="en-US" sz="1200" b="0" dirty="0">
                          <a:effectLst/>
                          <a:latin typeface="+mn-lt"/>
                        </a:rPr>
                        <a:t>온도센서를 바로 연결</a:t>
                      </a:r>
                      <a:r>
                        <a:rPr lang="en-US" altLang="ko-KR" sz="1200" b="0" dirty="0">
                          <a:effectLst/>
                          <a:latin typeface="+mn-lt"/>
                        </a:rPr>
                        <a:t>,</a:t>
                      </a:r>
                      <a:r>
                        <a:rPr lang="en-US" altLang="ko-KR" sz="1200" b="0" baseline="0" dirty="0">
                          <a:effectLst/>
                          <a:latin typeface="+mn-lt"/>
                        </a:rPr>
                        <a:t> PWM </a:t>
                      </a:r>
                      <a:r>
                        <a:rPr lang="ko-KR" altLang="en-US" sz="1200" b="0" baseline="0" dirty="0">
                          <a:effectLst/>
                          <a:latin typeface="+mn-lt"/>
                        </a:rPr>
                        <a:t>존재</a:t>
                      </a:r>
                      <a:r>
                        <a:rPr lang="en-US" altLang="ko-KR" sz="1200" b="0" baseline="0" dirty="0">
                          <a:effectLst/>
                          <a:latin typeface="+mn-lt"/>
                        </a:rPr>
                        <a:t>, Serial, SRAM </a:t>
                      </a:r>
                      <a:r>
                        <a:rPr lang="ko-KR" altLang="en-US" sz="1200" b="0" baseline="0" dirty="0">
                          <a:effectLst/>
                          <a:latin typeface="+mn-lt"/>
                        </a:rPr>
                        <a:t>제거</a:t>
                      </a:r>
                      <a:endParaRPr lang="en-US" sz="1200" b="0" dirty="0">
                        <a:effectLst/>
                        <a:latin typeface="+mn-lt"/>
                      </a:endParaRPr>
                    </a:p>
                  </a:txBody>
                  <a:tcPr marL="0" marR="162319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200" dirty="0" err="1">
                          <a:latin typeface="+mn-lt"/>
                        </a:rPr>
                        <a:t>온도센서를</a:t>
                      </a:r>
                      <a:r>
                        <a:rPr lang="ko-KR" altLang="en-US" sz="1200" dirty="0">
                          <a:latin typeface="+mn-lt"/>
                        </a:rPr>
                        <a:t> 위해 </a:t>
                      </a:r>
                      <a:r>
                        <a:rPr lang="en-US" altLang="ko-KR" sz="1200" dirty="0">
                          <a:latin typeface="+mn-lt"/>
                        </a:rPr>
                        <a:t>16ch ADC</a:t>
                      </a:r>
                      <a:r>
                        <a:rPr lang="ko-KR" altLang="en-US" sz="1200" dirty="0" err="1">
                          <a:latin typeface="+mn-lt"/>
                        </a:rPr>
                        <a:t>를</a:t>
                      </a:r>
                      <a:r>
                        <a:rPr lang="ko-KR" altLang="en-US" sz="1200" dirty="0">
                          <a:latin typeface="+mn-lt"/>
                        </a:rPr>
                        <a:t> 중간에 넣고</a:t>
                      </a:r>
                      <a:r>
                        <a:rPr lang="en-US" altLang="ko-KR" sz="1200" dirty="0">
                          <a:latin typeface="+mn-lt"/>
                        </a:rPr>
                        <a:t>, PWM</a:t>
                      </a:r>
                      <a:r>
                        <a:rPr lang="ko-KR" altLang="en-US" sz="1200" dirty="0">
                          <a:latin typeface="+mn-lt"/>
                        </a:rPr>
                        <a:t>을 제거</a:t>
                      </a:r>
                      <a:r>
                        <a:rPr lang="en-US" altLang="ko-KR" sz="1200" dirty="0">
                          <a:latin typeface="+mn-lt"/>
                        </a:rPr>
                        <a:t>, Serial</a:t>
                      </a:r>
                      <a:r>
                        <a:rPr lang="ko-KR" altLang="en-US" sz="1200" dirty="0">
                          <a:latin typeface="+mn-lt"/>
                        </a:rPr>
                        <a:t>을 </a:t>
                      </a:r>
                      <a:r>
                        <a:rPr lang="en-US" altLang="ko-KR" sz="1200" dirty="0">
                          <a:latin typeface="+mn-lt"/>
                        </a:rPr>
                        <a:t>UART</a:t>
                      </a:r>
                      <a:r>
                        <a:rPr lang="ko-KR" altLang="en-US" sz="1200" dirty="0" err="1">
                          <a:latin typeface="+mn-lt"/>
                        </a:rPr>
                        <a:t>로</a:t>
                      </a:r>
                      <a:r>
                        <a:rPr lang="ko-KR" altLang="en-US" sz="1200" dirty="0">
                          <a:latin typeface="+mn-lt"/>
                        </a:rPr>
                        <a:t> 확정</a:t>
                      </a:r>
                      <a:endParaRPr lang="en-US" altLang="ko-KR" sz="1200" dirty="0">
                        <a:latin typeface="+mn-lt"/>
                      </a:endParaRPr>
                    </a:p>
                  </a:txBody>
                  <a:tcPr marL="77913" marR="77913" marT="38957" marB="38957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200" dirty="0">
                          <a:latin typeface="+mn-lt"/>
                        </a:rPr>
                        <a:t>잘못 설계되었던 부분들을 제거 및 변경</a:t>
                      </a:r>
                    </a:p>
                  </a:txBody>
                  <a:tcPr marL="77913" marR="77913" marT="38957" marB="38957" anchor="ctr"/>
                </a:tc>
                <a:extLst>
                  <a:ext uri="{0D108BD9-81ED-4DB2-BD59-A6C34878D82A}">
                    <a16:rowId xmlns:a16="http://schemas.microsoft.com/office/drawing/2014/main" val="1369562218"/>
                  </a:ext>
                </a:extLst>
              </a:tr>
              <a:tr h="868612">
                <a:tc>
                  <a:txBody>
                    <a:bodyPr/>
                    <a:lstStyle/>
                    <a:p>
                      <a:pPr marL="0" marR="0" indent="0" algn="ctr" defTabSz="71932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0" spc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</a:rPr>
                        <a:t>요구조건 </a:t>
                      </a:r>
                      <a:r>
                        <a:rPr lang="en-US" altLang="ko-KR" sz="1200" kern="0" spc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</a:rPr>
                        <a:t>– </a:t>
                      </a:r>
                      <a:r>
                        <a:rPr lang="ko-KR" altLang="en-US" sz="1200" kern="0" spc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</a:rPr>
                        <a:t>데이터 보존</a:t>
                      </a:r>
                      <a:endParaRPr lang="en-US" altLang="ko-KR" sz="1200" kern="0" spc="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77913" marR="77913" marT="38957" marB="38957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200" dirty="0">
                          <a:latin typeface="+mn-lt"/>
                        </a:rPr>
                        <a:t>데이터 메모리 초과시 지상국 명령 대기</a:t>
                      </a:r>
                    </a:p>
                  </a:txBody>
                  <a:tcPr marL="77913" marR="77913" marT="38957" marB="38957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200" dirty="0">
                          <a:latin typeface="+mn-lt"/>
                        </a:rPr>
                        <a:t>데이터 메모리 초과시 중복 데이터</a:t>
                      </a:r>
                      <a:r>
                        <a:rPr lang="ko-KR" altLang="en-US" sz="1200" baseline="0" dirty="0">
                          <a:latin typeface="+mn-lt"/>
                        </a:rPr>
                        <a:t> 병합</a:t>
                      </a:r>
                      <a:r>
                        <a:rPr lang="en-US" altLang="ko-KR" sz="1200" baseline="0" dirty="0">
                          <a:latin typeface="+mn-lt"/>
                        </a:rPr>
                        <a:t>, </a:t>
                      </a:r>
                      <a:r>
                        <a:rPr lang="ko-KR" altLang="en-US" sz="1200" baseline="0" dirty="0">
                          <a:latin typeface="+mn-lt"/>
                        </a:rPr>
                        <a:t>오래된 데이터 삭제</a:t>
                      </a:r>
                      <a:endParaRPr lang="ko-KR" altLang="en-US" sz="1200" dirty="0">
                        <a:latin typeface="+mn-lt"/>
                      </a:endParaRPr>
                    </a:p>
                  </a:txBody>
                  <a:tcPr marL="77913" marR="77913" marT="38957" marB="38957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200" dirty="0">
                          <a:latin typeface="+mn-lt"/>
                        </a:rPr>
                        <a:t>지상국과 연결이 되면 데이터 전송을 통해 데이터 메모리가 비워지게 되기 때문에 요구조건이 말이 안되어서</a:t>
                      </a:r>
                    </a:p>
                  </a:txBody>
                  <a:tcPr marL="77913" marR="77913" marT="38957" marB="38957" anchor="ctr"/>
                </a:tc>
                <a:extLst>
                  <a:ext uri="{0D108BD9-81ED-4DB2-BD59-A6C34878D82A}">
                    <a16:rowId xmlns:a16="http://schemas.microsoft.com/office/drawing/2014/main" val="4035455633"/>
                  </a:ext>
                </a:extLst>
              </a:tr>
              <a:tr h="67236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200" dirty="0">
                          <a:latin typeface="+mn-lt"/>
                        </a:rPr>
                        <a:t>Task </a:t>
                      </a:r>
                      <a:r>
                        <a:rPr lang="ko-KR" altLang="en-US" sz="1200" dirty="0">
                          <a:latin typeface="+mn-lt"/>
                        </a:rPr>
                        <a:t>별 빈도 및 우선순위</a:t>
                      </a:r>
                    </a:p>
                  </a:txBody>
                  <a:tcPr marL="77913" marR="77913" marT="38957" marB="38957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200" dirty="0">
                          <a:latin typeface="+mn-lt"/>
                        </a:rPr>
                        <a:t>10, 20, 40 Hz</a:t>
                      </a:r>
                      <a:endParaRPr lang="ko-KR" altLang="en-US" sz="1200" dirty="0">
                        <a:latin typeface="+mn-lt"/>
                      </a:endParaRPr>
                    </a:p>
                  </a:txBody>
                  <a:tcPr marL="77913" marR="77913" marT="38957" marB="38957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200" dirty="0">
                          <a:latin typeface="+mn-lt"/>
                        </a:rPr>
                        <a:t>1, 2, 3 Hz</a:t>
                      </a:r>
                      <a:endParaRPr lang="ko-KR" altLang="en-US" sz="1200" dirty="0">
                        <a:latin typeface="+mn-lt"/>
                      </a:endParaRPr>
                    </a:p>
                  </a:txBody>
                  <a:tcPr marL="77913" marR="77913" marT="38957" marB="38957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200" dirty="0">
                          <a:latin typeface="+mn-lt"/>
                        </a:rPr>
                        <a:t>각 </a:t>
                      </a:r>
                      <a:r>
                        <a:rPr lang="en-US" altLang="ko-KR" sz="1200" dirty="0">
                          <a:latin typeface="+mn-lt"/>
                        </a:rPr>
                        <a:t>Task</a:t>
                      </a:r>
                      <a:r>
                        <a:rPr lang="ko-KR" altLang="en-US" sz="1200" dirty="0">
                          <a:latin typeface="+mn-lt"/>
                        </a:rPr>
                        <a:t>가 너무 자주 호출되며</a:t>
                      </a:r>
                      <a:r>
                        <a:rPr lang="en-US" altLang="ko-KR" sz="1200" dirty="0">
                          <a:latin typeface="+mn-lt"/>
                        </a:rPr>
                        <a:t>,</a:t>
                      </a:r>
                      <a:r>
                        <a:rPr lang="en-US" altLang="ko-KR" sz="1200" baseline="0" dirty="0">
                          <a:latin typeface="+mn-lt"/>
                        </a:rPr>
                        <a:t> </a:t>
                      </a:r>
                      <a:r>
                        <a:rPr lang="ko-KR" altLang="en-US" sz="1200" baseline="0" dirty="0">
                          <a:latin typeface="+mn-lt"/>
                        </a:rPr>
                        <a:t>중요 이벤트를 인터럽트로 처리가 가능</a:t>
                      </a:r>
                      <a:endParaRPr lang="ko-KR" altLang="en-US" sz="1200" dirty="0">
                        <a:latin typeface="+mn-lt"/>
                      </a:endParaRPr>
                    </a:p>
                  </a:txBody>
                  <a:tcPr marL="77913" marR="77913" marT="38957" marB="38957" anchor="ctr"/>
                </a:tc>
                <a:extLst>
                  <a:ext uri="{0D108BD9-81ED-4DB2-BD59-A6C34878D82A}">
                    <a16:rowId xmlns:a16="http://schemas.microsoft.com/office/drawing/2014/main" val="23598152"/>
                  </a:ext>
                </a:extLst>
              </a:tr>
              <a:tr h="67236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200" dirty="0">
                          <a:latin typeface="+mn-lt"/>
                        </a:rPr>
                        <a:t>보드 설계 </a:t>
                      </a:r>
                      <a:r>
                        <a:rPr lang="en-US" altLang="ko-KR" sz="1200" dirty="0">
                          <a:latin typeface="+mn-lt"/>
                        </a:rPr>
                        <a:t>- </a:t>
                      </a:r>
                      <a:r>
                        <a:rPr lang="ko-KR" altLang="en-US" sz="1200" dirty="0">
                          <a:latin typeface="+mn-lt"/>
                        </a:rPr>
                        <a:t>인터페이스</a:t>
                      </a:r>
                    </a:p>
                  </a:txBody>
                  <a:tcPr marL="77913" marR="77913" marT="38957" marB="38957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200" dirty="0">
                          <a:latin typeface="+mn-lt"/>
                        </a:rPr>
                        <a:t>CAN</a:t>
                      </a:r>
                      <a:r>
                        <a:rPr lang="ko-KR" altLang="en-US" sz="1200" dirty="0">
                          <a:latin typeface="+mn-lt"/>
                        </a:rPr>
                        <a:t>을 통한 데이터 전송</a:t>
                      </a:r>
                    </a:p>
                  </a:txBody>
                  <a:tcPr marL="77913" marR="77913" marT="38957" marB="38957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200" dirty="0">
                          <a:latin typeface="+mn-lt"/>
                        </a:rPr>
                        <a:t>UART</a:t>
                      </a:r>
                      <a:r>
                        <a:rPr lang="ko-KR" altLang="en-US" sz="1200" dirty="0">
                          <a:latin typeface="+mn-lt"/>
                        </a:rPr>
                        <a:t>를 통한 데이터 전송</a:t>
                      </a:r>
                    </a:p>
                  </a:txBody>
                  <a:tcPr marL="77913" marR="77913" marT="38957" marB="38957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200" dirty="0">
                          <a:latin typeface="+mn-lt"/>
                        </a:rPr>
                        <a:t>보드간 독자적인 통신망 확보하여 데이터 패킷의 사이즈를 줄이기 위해</a:t>
                      </a:r>
                    </a:p>
                  </a:txBody>
                  <a:tcPr marL="77913" marR="77913" marT="38957" marB="38957" anchor="ctr"/>
                </a:tc>
                <a:extLst>
                  <a:ext uri="{0D108BD9-81ED-4DB2-BD59-A6C34878D82A}">
                    <a16:rowId xmlns:a16="http://schemas.microsoft.com/office/drawing/2014/main" val="2529350390"/>
                  </a:ext>
                </a:extLst>
              </a:tr>
              <a:tr h="47611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200" dirty="0">
                          <a:latin typeface="+mn-lt"/>
                        </a:rPr>
                        <a:t>보드 설계 </a:t>
                      </a:r>
                      <a:r>
                        <a:rPr lang="en-US" altLang="ko-KR" sz="1200" dirty="0">
                          <a:latin typeface="+mn-lt"/>
                        </a:rPr>
                        <a:t>- MCU</a:t>
                      </a:r>
                      <a:endParaRPr lang="ko-KR" altLang="en-US" sz="1200" dirty="0">
                        <a:latin typeface="+mn-lt"/>
                      </a:endParaRPr>
                    </a:p>
                  </a:txBody>
                  <a:tcPr marL="77913" marR="77913" marT="38957" marB="38957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200" dirty="0">
                          <a:latin typeface="+mn-lt"/>
                        </a:rPr>
                        <a:t>STM32F407VGTx</a:t>
                      </a:r>
                      <a:endParaRPr lang="ko-KR" altLang="en-US" sz="1200" dirty="0">
                        <a:latin typeface="+mn-lt"/>
                      </a:endParaRPr>
                    </a:p>
                  </a:txBody>
                  <a:tcPr marL="77913" marR="77913" marT="38957" marB="38957" anchor="ctr"/>
                </a:tc>
                <a:tc>
                  <a:txBody>
                    <a:bodyPr/>
                    <a:lstStyle/>
                    <a:p>
                      <a:pPr marL="0" marR="0" lvl="0" indent="0" algn="ctr" defTabSz="71932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+mn-lt"/>
                        </a:rPr>
                        <a:t>STM32F405RGTx</a:t>
                      </a:r>
                      <a:endParaRPr lang="ko-KR" altLang="en-US" sz="1200" dirty="0">
                        <a:latin typeface="+mn-lt"/>
                      </a:endParaRPr>
                    </a:p>
                  </a:txBody>
                  <a:tcPr marL="77913" marR="77913" marT="38957" marB="38957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200" dirty="0">
                          <a:latin typeface="+mn-lt"/>
                        </a:rPr>
                        <a:t>S-band </a:t>
                      </a:r>
                      <a:r>
                        <a:rPr lang="ko-KR" altLang="en-US" sz="1200" dirty="0">
                          <a:latin typeface="+mn-lt"/>
                        </a:rPr>
                        <a:t>차지 공간으로 인한 </a:t>
                      </a:r>
                      <a:r>
                        <a:rPr lang="en-US" altLang="ko-KR" sz="1200" dirty="0">
                          <a:latin typeface="+mn-lt"/>
                        </a:rPr>
                        <a:t>MCU </a:t>
                      </a:r>
                      <a:r>
                        <a:rPr lang="ko-KR" altLang="en-US" sz="1200" dirty="0">
                          <a:latin typeface="+mn-lt"/>
                        </a:rPr>
                        <a:t>배치 사이즈 부족</a:t>
                      </a:r>
                    </a:p>
                  </a:txBody>
                  <a:tcPr marL="77913" marR="77913" marT="38957" marB="38957" anchor="ctr"/>
                </a:tc>
                <a:extLst>
                  <a:ext uri="{0D108BD9-81ED-4DB2-BD59-A6C34878D82A}">
                    <a16:rowId xmlns:a16="http://schemas.microsoft.com/office/drawing/2014/main" val="4054904818"/>
                  </a:ext>
                </a:extLst>
              </a:tr>
              <a:tr h="67236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200" dirty="0">
                          <a:latin typeface="+mn-lt"/>
                        </a:rPr>
                        <a:t>알고리즘</a:t>
                      </a:r>
                    </a:p>
                  </a:txBody>
                  <a:tcPr marL="77913" marR="77913" marT="38957" marB="38957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200" dirty="0" err="1">
                          <a:latin typeface="+mn-lt"/>
                        </a:rPr>
                        <a:t>지상국</a:t>
                      </a:r>
                      <a:r>
                        <a:rPr lang="ko-KR" altLang="en-US" sz="1200" dirty="0">
                          <a:latin typeface="+mn-lt"/>
                        </a:rPr>
                        <a:t> 연결 시 </a:t>
                      </a:r>
                      <a:r>
                        <a:rPr lang="en-US" altLang="ko-KR" sz="1200" dirty="0">
                          <a:latin typeface="+mn-lt"/>
                        </a:rPr>
                        <a:t>CS</a:t>
                      </a:r>
                      <a:r>
                        <a:rPr lang="ko-KR" altLang="en-US" sz="1200" dirty="0">
                          <a:latin typeface="+mn-lt"/>
                        </a:rPr>
                        <a:t>로 데이터 전송</a:t>
                      </a:r>
                    </a:p>
                  </a:txBody>
                  <a:tcPr marL="77913" marR="77913" marT="38957" marB="38957" anchor="ctr"/>
                </a:tc>
                <a:tc>
                  <a:txBody>
                    <a:bodyPr/>
                    <a:lstStyle/>
                    <a:p>
                      <a:pPr marL="0" marR="0" lvl="0" indent="0" algn="ctr" defTabSz="71932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+mn-lt"/>
                        </a:rPr>
                        <a:t>위성의 비행 스케쥴을 통한 지상국과의 교신타이밍을 예측하여 교신전에 미리 전송</a:t>
                      </a:r>
                    </a:p>
                  </a:txBody>
                  <a:tcPr marL="77913" marR="77913" marT="38957" marB="38957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200" dirty="0">
                          <a:latin typeface="+mn-lt"/>
                        </a:rPr>
                        <a:t>SD</a:t>
                      </a:r>
                      <a:r>
                        <a:rPr lang="en-US" altLang="ko-KR" sz="1200" baseline="0" dirty="0">
                          <a:latin typeface="+mn-lt"/>
                        </a:rPr>
                        <a:t> Card</a:t>
                      </a:r>
                      <a:r>
                        <a:rPr lang="ko-KR" altLang="en-US" sz="1200" baseline="0" dirty="0">
                          <a:latin typeface="+mn-lt"/>
                        </a:rPr>
                        <a:t>와 메모리의 효율적 사용을 위해</a:t>
                      </a:r>
                      <a:endParaRPr lang="ko-KR" altLang="en-US" sz="1200" dirty="0">
                        <a:latin typeface="+mn-lt"/>
                      </a:endParaRPr>
                    </a:p>
                  </a:txBody>
                  <a:tcPr marL="77913" marR="77913" marT="38957" marB="38957" anchor="ctr"/>
                </a:tc>
                <a:extLst>
                  <a:ext uri="{0D108BD9-81ED-4DB2-BD59-A6C34878D82A}">
                    <a16:rowId xmlns:a16="http://schemas.microsoft.com/office/drawing/2014/main" val="4231506496"/>
                  </a:ext>
                </a:extLst>
              </a:tr>
              <a:tr h="67236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200" dirty="0">
                          <a:latin typeface="+mn-lt"/>
                        </a:rPr>
                        <a:t>요구조건 </a:t>
                      </a:r>
                      <a:r>
                        <a:rPr lang="en-US" altLang="ko-KR" sz="1200" dirty="0">
                          <a:latin typeface="+mn-lt"/>
                        </a:rPr>
                        <a:t>- </a:t>
                      </a:r>
                      <a:r>
                        <a:rPr lang="ko-KR" altLang="en-US" sz="1200" dirty="0">
                          <a:latin typeface="+mn-lt"/>
                        </a:rPr>
                        <a:t>구성</a:t>
                      </a:r>
                    </a:p>
                  </a:txBody>
                  <a:tcPr marL="77913" marR="77913" marT="38957" marB="38957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200" dirty="0">
                          <a:latin typeface="+mn-lt"/>
                        </a:rPr>
                        <a:t>큰</a:t>
                      </a:r>
                      <a:r>
                        <a:rPr lang="en-US" altLang="ko-KR" sz="1200" baseline="0" dirty="0">
                          <a:latin typeface="+mn-lt"/>
                        </a:rPr>
                        <a:t> </a:t>
                      </a:r>
                      <a:r>
                        <a:rPr lang="en-US" altLang="ko-KR" sz="1200" dirty="0">
                          <a:latin typeface="+mn-lt"/>
                        </a:rPr>
                        <a:t>RAM &amp; Code Storage</a:t>
                      </a:r>
                      <a:endParaRPr lang="ko-KR" altLang="en-US" sz="1200" dirty="0">
                        <a:latin typeface="+mn-lt"/>
                      </a:endParaRPr>
                    </a:p>
                  </a:txBody>
                  <a:tcPr marL="77913" marR="77913" marT="38957" marB="38957" anchor="ctr"/>
                </a:tc>
                <a:tc>
                  <a:txBody>
                    <a:bodyPr/>
                    <a:lstStyle/>
                    <a:p>
                      <a:pPr marL="0" marR="0" lvl="0" indent="0" algn="ctr" defTabSz="71932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+mn-lt"/>
                        </a:rPr>
                        <a:t>작은 </a:t>
                      </a:r>
                      <a:r>
                        <a:rPr lang="en-US" altLang="ko-KR" sz="1200" dirty="0">
                          <a:latin typeface="+mn-lt"/>
                        </a:rPr>
                        <a:t>RAM &amp; Code Storage</a:t>
                      </a:r>
                      <a:endParaRPr lang="ko-KR" altLang="en-US" sz="1200" dirty="0">
                        <a:latin typeface="+mn-lt"/>
                      </a:endParaRPr>
                    </a:p>
                  </a:txBody>
                  <a:tcPr marL="77913" marR="77913" marT="38957" marB="38957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200">
                          <a:latin typeface="+mn-lt"/>
                        </a:rPr>
                        <a:t>최소 요구사항을 예상 코드를 기준으로 재 설계</a:t>
                      </a:r>
                      <a:endParaRPr lang="ko-KR" altLang="en-US" sz="1200" dirty="0">
                        <a:latin typeface="+mn-lt"/>
                      </a:endParaRPr>
                    </a:p>
                  </a:txBody>
                  <a:tcPr marL="77913" marR="77913" marT="38957" marB="38957" anchor="ctr"/>
                </a:tc>
                <a:extLst>
                  <a:ext uri="{0D108BD9-81ED-4DB2-BD59-A6C34878D82A}">
                    <a16:rowId xmlns:a16="http://schemas.microsoft.com/office/drawing/2014/main" val="18978574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697280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84392" tIns="84392" rIns="84392" bIns="84392" rtlCol="0" anchor="t" anchorCtr="0">
            <a:noAutofit/>
          </a:bodyPr>
          <a:lstStyle/>
          <a:p>
            <a:r>
              <a:rPr lang="en-US" altLang="ko" dirty="0"/>
              <a:t>C&amp;DHS </a:t>
            </a:r>
            <a:r>
              <a:rPr lang="ko" altLang="en-US"/>
              <a:t>보드 </a:t>
            </a:r>
            <a:r>
              <a:rPr lang="ko" altLang="en-US" dirty="0"/>
              <a:t>설계</a:t>
            </a:r>
            <a:r>
              <a:rPr lang="en-US" altLang="ko" dirty="0"/>
              <a:t>(1)</a:t>
            </a:r>
            <a:endParaRPr lang="ko" altLang="en-US" dirty="0"/>
          </a:p>
        </p:txBody>
      </p:sp>
      <p:pic>
        <p:nvPicPr>
          <p:cNvPr id="9" name="내용 개체 틀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0605" y="1828770"/>
            <a:ext cx="4767387" cy="3732302"/>
          </a:xfrm>
          <a:prstGeom prst="rect">
            <a:avLst/>
          </a:prstGeom>
        </p:spPr>
      </p:pic>
      <p:pic>
        <p:nvPicPr>
          <p:cNvPr id="10" name="내용 개체 틀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850" y="1828770"/>
            <a:ext cx="3898095" cy="3732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77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84392" tIns="84392" rIns="84392" bIns="84392" rtlCol="0" anchor="t" anchorCtr="0">
            <a:noAutofit/>
          </a:bodyPr>
          <a:lstStyle/>
          <a:p>
            <a:r>
              <a:rPr lang="en-US" altLang="ko" dirty="0"/>
              <a:t>C&amp;DHS </a:t>
            </a:r>
            <a:r>
              <a:rPr lang="ko" altLang="en-US"/>
              <a:t>보드 </a:t>
            </a:r>
            <a:r>
              <a:rPr lang="ko" altLang="en-US" dirty="0"/>
              <a:t>설계</a:t>
            </a:r>
            <a:r>
              <a:rPr lang="en-US" altLang="ko" dirty="0"/>
              <a:t>(2)</a:t>
            </a:r>
            <a:endParaRPr lang="ko" altLang="en-US" dirty="0"/>
          </a:p>
        </p:txBody>
      </p:sp>
      <p:pic>
        <p:nvPicPr>
          <p:cNvPr id="9" name="Shape 100"/>
          <p:cNvPicPr preferRelativeResize="0">
            <a:picLocks noGrp="1"/>
          </p:cNvPicPr>
          <p:nvPr>
            <p:ph idx="1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8249" y="981075"/>
            <a:ext cx="5575115" cy="5427663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직사각형 3"/>
          <p:cNvSpPr/>
          <p:nvPr/>
        </p:nvSpPr>
        <p:spPr>
          <a:xfrm rot="952933">
            <a:off x="2427065" y="2801370"/>
            <a:ext cx="4320480" cy="1395847"/>
          </a:xfrm>
          <a:prstGeom prst="rect">
            <a:avLst/>
          </a:prstGeom>
          <a:solidFill>
            <a:schemeClr val="lt1">
              <a:alpha val="6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844083" latinLnBrk="0"/>
            <a:r>
              <a:rPr lang="ko-KR" altLang="en-US" sz="2954" b="1" kern="0" dirty="0">
                <a:solidFill>
                  <a:srgbClr val="FF0000"/>
                </a:solidFill>
              </a:rPr>
              <a:t>수정 중</a:t>
            </a:r>
          </a:p>
        </p:txBody>
      </p:sp>
    </p:spTree>
    <p:extLst>
      <p:ext uri="{BB962C8B-B14F-4D97-AF65-F5344CB8AC3E}">
        <p14:creationId xmlns:p14="http://schemas.microsoft.com/office/powerpoint/2010/main" val="34210893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84392" tIns="84392" rIns="84392" bIns="84392" rtlCol="0" anchor="t" anchorCtr="0">
            <a:noAutofit/>
          </a:bodyPr>
          <a:lstStyle/>
          <a:p>
            <a:r>
              <a:rPr lang="en-US" altLang="ko"/>
              <a:t>TASK </a:t>
            </a:r>
            <a:r>
              <a:rPr lang="ko" altLang="en-US"/>
              <a:t>별 우선순위 및 빈도</a:t>
            </a:r>
          </a:p>
        </p:txBody>
      </p:sp>
      <p:sp>
        <p:nvSpPr>
          <p:cNvPr id="114" name="Shape 114"/>
          <p:cNvSpPr txBox="1"/>
          <p:nvPr/>
        </p:nvSpPr>
        <p:spPr>
          <a:xfrm>
            <a:off x="5645470" y="1378363"/>
            <a:ext cx="3205938" cy="374123"/>
          </a:xfrm>
          <a:prstGeom prst="rect">
            <a:avLst/>
          </a:prstGeom>
          <a:noFill/>
          <a:ln>
            <a:noFill/>
          </a:ln>
        </p:spPr>
        <p:txBody>
          <a:bodyPr lIns="84392" tIns="84392" rIns="84392" bIns="84392" anchor="t" anchorCtr="0">
            <a:noAutofit/>
          </a:bodyPr>
          <a:lstStyle/>
          <a:p>
            <a:pPr defTabSz="844083" latinLnBrk="0"/>
            <a:r>
              <a:rPr lang="ko" altLang="en-US" sz="1292" kern="0" dirty="0">
                <a:solidFill>
                  <a:sysClr val="windowText" lastClr="000000"/>
                </a:solidFill>
              </a:rPr>
              <a:t>검토할 것</a:t>
            </a:r>
          </a:p>
        </p:txBody>
      </p:sp>
      <p:graphicFrame>
        <p:nvGraphicFramePr>
          <p:cNvPr id="6" name="내용 개체 틀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17730550"/>
              </p:ext>
            </p:extLst>
          </p:nvPr>
        </p:nvGraphicFramePr>
        <p:xfrm>
          <a:off x="214851" y="980729"/>
          <a:ext cx="8663140" cy="3995771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42955">
                  <a:extLst>
                    <a:ext uri="{9D8B030D-6E8A-4147-A177-3AD203B41FA5}">
                      <a16:colId xmlns:a16="http://schemas.microsoft.com/office/drawing/2014/main" val="1243683723"/>
                    </a:ext>
                  </a:extLst>
                </a:gridCol>
                <a:gridCol w="2169087">
                  <a:extLst>
                    <a:ext uri="{9D8B030D-6E8A-4147-A177-3AD203B41FA5}">
                      <a16:colId xmlns:a16="http://schemas.microsoft.com/office/drawing/2014/main" val="1019281641"/>
                    </a:ext>
                  </a:extLst>
                </a:gridCol>
                <a:gridCol w="629734">
                  <a:extLst>
                    <a:ext uri="{9D8B030D-6E8A-4147-A177-3AD203B41FA5}">
                      <a16:colId xmlns:a16="http://schemas.microsoft.com/office/drawing/2014/main" val="163405697"/>
                    </a:ext>
                  </a:extLst>
                </a:gridCol>
                <a:gridCol w="4821364">
                  <a:extLst>
                    <a:ext uri="{9D8B030D-6E8A-4147-A177-3AD203B41FA5}">
                      <a16:colId xmlns:a16="http://schemas.microsoft.com/office/drawing/2014/main" val="973956283"/>
                    </a:ext>
                  </a:extLst>
                </a:gridCol>
              </a:tblGrid>
              <a:tr h="3415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우선순위</a:t>
                      </a:r>
                    </a:p>
                  </a:txBody>
                  <a:tcPr marL="77913" marR="77913" marT="38957" marB="3895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Task</a:t>
                      </a:r>
                      <a:endParaRPr lang="ko-KR" altLang="en-US" sz="1200" dirty="0"/>
                    </a:p>
                  </a:txBody>
                  <a:tcPr marL="77913" marR="77913" marT="38957" marB="3895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빈도</a:t>
                      </a:r>
                    </a:p>
                  </a:txBody>
                  <a:tcPr marL="77913" marR="77913" marT="38957" marB="3895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설명</a:t>
                      </a:r>
                    </a:p>
                  </a:txBody>
                  <a:tcPr marL="77913" marR="77913" marT="38957" marB="38957"/>
                </a:tc>
                <a:extLst>
                  <a:ext uri="{0D108BD9-81ED-4DB2-BD59-A6C34878D82A}">
                    <a16:rowId xmlns:a16="http://schemas.microsoft.com/office/drawing/2014/main" val="3566398022"/>
                  </a:ext>
                </a:extLst>
              </a:tr>
              <a:tr h="3415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Pre</a:t>
                      </a:r>
                      <a:endParaRPr lang="ko-KR" altLang="en-US" sz="1200" dirty="0"/>
                    </a:p>
                  </a:txBody>
                  <a:tcPr marL="77913" marR="77913" marT="38957" marB="3895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Initialize</a:t>
                      </a:r>
                      <a:endParaRPr lang="ko-KR" altLang="en-US" sz="1200" dirty="0"/>
                    </a:p>
                  </a:txBody>
                  <a:tcPr marL="77913" marR="77913" marT="38957" marB="3895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0Hz</a:t>
                      </a:r>
                      <a:endParaRPr lang="ko-KR" altLang="en-US" sz="1200" dirty="0"/>
                    </a:p>
                  </a:txBody>
                  <a:tcPr marL="77913" marR="77913" marT="38957" marB="38957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위성</a:t>
                      </a:r>
                      <a:r>
                        <a:rPr lang="en-US" altLang="ko-KR" sz="1200" dirty="0"/>
                        <a:t> </a:t>
                      </a:r>
                      <a:r>
                        <a:rPr lang="ko-KR" altLang="en-US" sz="1200" dirty="0"/>
                        <a:t>분리 직후부터 임무 시작 전까지의 초기 단계 수행</a:t>
                      </a:r>
                    </a:p>
                  </a:txBody>
                  <a:tcPr marL="77913" marR="77913" marT="38957" marB="38957" anchor="ctr"/>
                </a:tc>
                <a:extLst>
                  <a:ext uri="{0D108BD9-81ED-4DB2-BD59-A6C34878D82A}">
                    <a16:rowId xmlns:a16="http://schemas.microsoft.com/office/drawing/2014/main" val="3137220637"/>
                  </a:ext>
                </a:extLst>
              </a:tr>
              <a:tr h="5811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marL="77913" marR="77913" marT="38957" marB="3895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Watchdog timer</a:t>
                      </a:r>
                      <a:endParaRPr lang="ko-KR" altLang="en-US" sz="1200" dirty="0"/>
                    </a:p>
                  </a:txBody>
                  <a:tcPr marL="77913" marR="77913" marT="38957" marB="3895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0Hz</a:t>
                      </a:r>
                      <a:endParaRPr lang="ko-KR" altLang="en-US" sz="1200" dirty="0"/>
                    </a:p>
                  </a:txBody>
                  <a:tcPr marL="77913" marR="77913" marT="38957" marB="38957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한</a:t>
                      </a:r>
                      <a:r>
                        <a:rPr lang="ko-KR" altLang="en-US" sz="1200" baseline="0" dirty="0"/>
                        <a:t> </a:t>
                      </a:r>
                      <a:r>
                        <a:rPr lang="en-US" altLang="ko-KR" sz="1200" baseline="0" dirty="0"/>
                        <a:t>Task</a:t>
                      </a:r>
                      <a:r>
                        <a:rPr lang="ko-KR" altLang="en-US" sz="1200" baseline="0" dirty="0"/>
                        <a:t>의 프로세스 과다 점유 혹은 무한 루프와 같은 </a:t>
                      </a:r>
                      <a:r>
                        <a:rPr lang="en-US" altLang="ko-KR" sz="1200" baseline="0" dirty="0"/>
                        <a:t>Task</a:t>
                      </a:r>
                      <a:r>
                        <a:rPr lang="ko-KR" altLang="en-US" sz="1200" baseline="0" dirty="0"/>
                        <a:t>들의 프로그램적 오류를 감시하여 해당 오류에서 벗어남</a:t>
                      </a:r>
                      <a:endParaRPr lang="ko-KR" altLang="en-US" sz="1200" dirty="0"/>
                    </a:p>
                  </a:txBody>
                  <a:tcPr marL="77913" marR="77913" marT="38957" marB="38957" anchor="ctr"/>
                </a:tc>
                <a:extLst>
                  <a:ext uri="{0D108BD9-81ED-4DB2-BD59-A6C34878D82A}">
                    <a16:rowId xmlns:a16="http://schemas.microsoft.com/office/drawing/2014/main" val="1345012443"/>
                  </a:ext>
                </a:extLst>
              </a:tr>
              <a:tr h="6112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marL="77913" marR="77913" marT="38957" marB="3895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Mission Manager</a:t>
                      </a:r>
                      <a:endParaRPr lang="ko-KR" altLang="en-US" sz="1200" dirty="0"/>
                    </a:p>
                  </a:txBody>
                  <a:tcPr marL="77913" marR="77913" marT="38957" marB="3895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1Hz</a:t>
                      </a:r>
                      <a:endParaRPr lang="ko-KR" altLang="en-US" sz="1200" dirty="0"/>
                    </a:p>
                  </a:txBody>
                  <a:tcPr marL="77913" marR="77913" marT="38957" marB="38957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주어진 환경과 지상국의 명령에 따라 임무를 수행</a:t>
                      </a:r>
                      <a:endParaRPr lang="en-US" altLang="ko-KR" sz="1200" dirty="0"/>
                    </a:p>
                    <a:p>
                      <a:pPr latinLnBrk="1"/>
                      <a:r>
                        <a:rPr lang="en-US" altLang="ko-KR" sz="1200" dirty="0" err="1"/>
                        <a:t>Megalight</a:t>
                      </a:r>
                      <a:r>
                        <a:rPr lang="en-US" altLang="ko-KR" sz="1200" baseline="0" dirty="0"/>
                        <a:t> </a:t>
                      </a:r>
                      <a:r>
                        <a:rPr lang="ko-KR" altLang="en-US" sz="1200" baseline="0" dirty="0" err="1"/>
                        <a:t>감지시</a:t>
                      </a:r>
                      <a:r>
                        <a:rPr lang="ko-KR" altLang="en-US" sz="1200" baseline="0" dirty="0"/>
                        <a:t> </a:t>
                      </a:r>
                      <a:r>
                        <a:rPr lang="en-US" altLang="ko-KR" sz="1200" baseline="0" dirty="0"/>
                        <a:t>interrupt</a:t>
                      </a:r>
                      <a:endParaRPr lang="ko-KR" altLang="en-US" sz="1200" dirty="0"/>
                    </a:p>
                  </a:txBody>
                  <a:tcPr marL="77913" marR="77913" marT="38957" marB="38957" anchor="ctr"/>
                </a:tc>
                <a:extLst>
                  <a:ext uri="{0D108BD9-81ED-4DB2-BD59-A6C34878D82A}">
                    <a16:rowId xmlns:a16="http://schemas.microsoft.com/office/drawing/2014/main" val="1306918695"/>
                  </a:ext>
                </a:extLst>
              </a:tr>
              <a:tr h="10601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</a:t>
                      </a:r>
                      <a:endParaRPr lang="ko-KR" altLang="en-US" sz="1200" dirty="0"/>
                    </a:p>
                  </a:txBody>
                  <a:tcPr marL="77913" marR="77913" marT="38957" marB="3895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Communication Manager</a:t>
                      </a:r>
                      <a:endParaRPr lang="ko-KR" altLang="en-US" sz="1200" dirty="0"/>
                    </a:p>
                  </a:txBody>
                  <a:tcPr marL="77913" marR="77913" marT="38957" marB="3895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2Hz</a:t>
                      </a:r>
                      <a:endParaRPr lang="ko-KR" altLang="en-US" sz="1200" dirty="0"/>
                    </a:p>
                  </a:txBody>
                  <a:tcPr marL="77913" marR="77913" marT="38957" marB="38957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/>
                        <a:t>지상국과의</a:t>
                      </a:r>
                      <a:r>
                        <a:rPr lang="ko-KR" altLang="en-US" sz="1200" dirty="0"/>
                        <a:t> 통신을 위해 데이터 포맷 변경</a:t>
                      </a:r>
                      <a:endParaRPr lang="en-US" altLang="ko-KR" sz="1200" dirty="0"/>
                    </a:p>
                    <a:p>
                      <a:pPr latinLnBrk="1"/>
                      <a:r>
                        <a:rPr lang="ko-KR" altLang="en-US" sz="1200" dirty="0" err="1"/>
                        <a:t>통신계로</a:t>
                      </a:r>
                      <a:r>
                        <a:rPr lang="ko-KR" altLang="en-US" sz="1200" dirty="0"/>
                        <a:t> 데이터 전송</a:t>
                      </a:r>
                      <a:endParaRPr lang="en-US" altLang="ko-KR" sz="1200" dirty="0"/>
                    </a:p>
                    <a:p>
                      <a:pPr latinLnBrk="1"/>
                      <a:r>
                        <a:rPr lang="ko-KR" altLang="en-US" sz="1200" dirty="0"/>
                        <a:t>통신계로부터 지상국의 명령 수신</a:t>
                      </a:r>
                      <a:endParaRPr lang="en-US" altLang="ko-KR" sz="1200" dirty="0"/>
                    </a:p>
                    <a:p>
                      <a:pPr latinLnBrk="1"/>
                      <a:r>
                        <a:rPr lang="en-US" altLang="ko-KR" sz="1200" dirty="0"/>
                        <a:t>CS</a:t>
                      </a:r>
                      <a:r>
                        <a:rPr lang="en-US" altLang="ko-KR" sz="1200" baseline="0" dirty="0"/>
                        <a:t> Part</a:t>
                      </a:r>
                      <a:r>
                        <a:rPr lang="ko-KR" altLang="en-US" sz="1200" baseline="0" dirty="0"/>
                        <a:t>로 부터 지상국과 연결 시 </a:t>
                      </a:r>
                      <a:r>
                        <a:rPr lang="en-US" altLang="ko-KR" sz="1200" baseline="0" dirty="0"/>
                        <a:t>interrupt</a:t>
                      </a:r>
                      <a:endParaRPr lang="en-US" altLang="ko-KR" sz="1200" dirty="0"/>
                    </a:p>
                  </a:txBody>
                  <a:tcPr marL="77913" marR="77913" marT="38957" marB="38957" anchor="ctr"/>
                </a:tc>
                <a:extLst>
                  <a:ext uri="{0D108BD9-81ED-4DB2-BD59-A6C34878D82A}">
                    <a16:rowId xmlns:a16="http://schemas.microsoft.com/office/drawing/2014/main" val="2409908502"/>
                  </a:ext>
                </a:extLst>
              </a:tr>
              <a:tr h="10601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</a:t>
                      </a:r>
                      <a:endParaRPr lang="ko-KR" altLang="en-US" sz="1200" dirty="0"/>
                    </a:p>
                  </a:txBody>
                  <a:tcPr marL="77913" marR="77913" marT="38957" marB="3895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Housekeeping Manger</a:t>
                      </a:r>
                      <a:endParaRPr lang="ko-KR" altLang="en-US" sz="1200" dirty="0"/>
                    </a:p>
                  </a:txBody>
                  <a:tcPr marL="77913" marR="77913" marT="38957" marB="3895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3Hz</a:t>
                      </a:r>
                      <a:endParaRPr lang="ko-KR" altLang="en-US" sz="1200" dirty="0"/>
                    </a:p>
                  </a:txBody>
                  <a:tcPr marL="77913" marR="77913" marT="38957" marB="38957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위성의 모든 시스템의 전반적인 상태를 점검</a:t>
                      </a:r>
                      <a:endParaRPr lang="en-US" altLang="ko-KR" sz="1200" dirty="0"/>
                    </a:p>
                    <a:p>
                      <a:pPr latinLnBrk="1"/>
                      <a:r>
                        <a:rPr lang="ko-KR" altLang="en-US" sz="1200" dirty="0"/>
                        <a:t>배터리 잔량 점검을 통한 임무 </a:t>
                      </a:r>
                      <a:r>
                        <a:rPr lang="ko-KR" altLang="en-US" sz="1200" dirty="0" err="1"/>
                        <a:t>재계획</a:t>
                      </a:r>
                      <a:endParaRPr lang="en-US" altLang="ko-KR" sz="1200" dirty="0"/>
                    </a:p>
                    <a:p>
                      <a:pPr latinLnBrk="1"/>
                      <a:r>
                        <a:rPr lang="en-US" altLang="ko-KR" sz="1200" dirty="0"/>
                        <a:t>Daylight</a:t>
                      </a:r>
                      <a:r>
                        <a:rPr lang="ko-KR" altLang="en-US" sz="1200" dirty="0"/>
                        <a:t>시 전력 충전</a:t>
                      </a:r>
                      <a:endParaRPr lang="en-US" altLang="ko-KR" sz="1200" dirty="0"/>
                    </a:p>
                    <a:p>
                      <a:pPr latinLnBrk="1"/>
                      <a:r>
                        <a:rPr lang="ko-KR" altLang="en-US" sz="1200" dirty="0"/>
                        <a:t>오류 발생시 개별 복구 신호 및 비상 신호 발생</a:t>
                      </a:r>
                    </a:p>
                  </a:txBody>
                  <a:tcPr marL="77913" marR="77913" marT="38957" marB="38957" anchor="ctr"/>
                </a:tc>
                <a:extLst>
                  <a:ext uri="{0D108BD9-81ED-4DB2-BD59-A6C34878D82A}">
                    <a16:rowId xmlns:a16="http://schemas.microsoft.com/office/drawing/2014/main" val="2892286996"/>
                  </a:ext>
                </a:extLst>
              </a:tr>
            </a:tbl>
          </a:graphicData>
        </a:graphic>
      </p:graphicFrame>
      <p:sp>
        <p:nvSpPr>
          <p:cNvPr id="4" name="내용 개체 틀 2"/>
          <p:cNvSpPr txBox="1">
            <a:spLocks/>
          </p:cNvSpPr>
          <p:nvPr/>
        </p:nvSpPr>
        <p:spPr>
          <a:xfrm>
            <a:off x="214851" y="5137639"/>
            <a:ext cx="4030220" cy="797169"/>
          </a:xfrm>
          <a:prstGeom prst="rect">
            <a:avLst/>
          </a:prstGeom>
        </p:spPr>
        <p:txBody>
          <a:bodyPr vert="horz" lIns="66398" tIns="33199" rIns="66398" bIns="33199" rtlCol="0" anchor="t">
            <a:normAutofit fontScale="70000" lnSpcReduction="20000"/>
          </a:bodyPr>
          <a:lstStyle>
            <a:lvl1pPr marL="292219" indent="-292219" algn="l" defTabSz="779252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243516" algn="l" defTabSz="779252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94813" algn="l" defTabSz="77925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48000" indent="-194813" algn="l" defTabSz="779252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28000" indent="-194813" algn="l" defTabSz="779252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42942" indent="-194813" algn="l" defTabSz="77925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32568" indent="-194813" algn="l" defTabSz="77925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22194" indent="-194813" algn="l" defTabSz="77925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311820" indent="-194813" algn="l" defTabSz="77925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9747" indent="-269747" defTabSz="719328">
              <a:lnSpc>
                <a:spcPct val="110000"/>
              </a:lnSpc>
            </a:pPr>
            <a:r>
              <a:rPr lang="ko-KR" altLang="en-US" sz="1704" dirty="0">
                <a:solidFill>
                  <a:prstClr val="black"/>
                </a:solidFill>
              </a:rPr>
              <a:t>개발 환경 선정</a:t>
            </a:r>
            <a:endParaRPr lang="ko-KR" altLang="en-US" sz="1704" dirty="0"/>
          </a:p>
          <a:p>
            <a:pPr marL="332316" lvl="1" indent="-224790" defTabSz="719328">
              <a:lnSpc>
                <a:spcPct val="110000"/>
              </a:lnSpc>
            </a:pPr>
            <a:r>
              <a:rPr lang="en-US" altLang="ko-KR" sz="1534" dirty="0">
                <a:solidFill>
                  <a:prstClr val="black"/>
                </a:solidFill>
              </a:rPr>
              <a:t>OS : </a:t>
            </a:r>
            <a:r>
              <a:rPr lang="en-US" altLang="ko-KR" sz="1534" dirty="0" err="1">
                <a:solidFill>
                  <a:prstClr val="black"/>
                </a:solidFill>
              </a:rPr>
              <a:t>freeRTOS</a:t>
            </a:r>
            <a:endParaRPr lang="en-US" altLang="ko-KR" sz="1534" dirty="0">
              <a:solidFill>
                <a:prstClr val="black"/>
              </a:solidFill>
            </a:endParaRPr>
          </a:p>
          <a:p>
            <a:pPr marL="332316" lvl="1" indent="-224790" defTabSz="719328">
              <a:lnSpc>
                <a:spcPct val="110000"/>
              </a:lnSpc>
            </a:pPr>
            <a:r>
              <a:rPr lang="en-US" altLang="ko-KR" sz="1534" dirty="0">
                <a:solidFill>
                  <a:prstClr val="black"/>
                </a:solidFill>
              </a:rPr>
              <a:t>Toolchain : </a:t>
            </a:r>
            <a:r>
              <a:rPr lang="en-US" altLang="ko-KR" sz="1534" dirty="0" err="1">
                <a:solidFill>
                  <a:prstClr val="black"/>
                </a:solidFill>
              </a:rPr>
              <a:t>Atollic</a:t>
            </a:r>
            <a:r>
              <a:rPr lang="en-US" altLang="ko-KR" sz="1534" dirty="0">
                <a:solidFill>
                  <a:prstClr val="black"/>
                </a:solidFill>
              </a:rPr>
              <a:t> </a:t>
            </a:r>
            <a:r>
              <a:rPr lang="en-US" altLang="ko-KR" sz="1534" dirty="0" err="1">
                <a:solidFill>
                  <a:prstClr val="black"/>
                </a:solidFill>
              </a:rPr>
              <a:t>TrueSTUDIO</a:t>
            </a:r>
            <a:r>
              <a:rPr lang="en-US" altLang="ko-KR" sz="1534" dirty="0">
                <a:solidFill>
                  <a:prstClr val="black"/>
                </a:solidFill>
              </a:rPr>
              <a:t> for ARM 5.5.2, STM32CubeMX</a:t>
            </a:r>
            <a:endParaRPr lang="en-US" altLang="ko-KR" sz="1534" dirty="0"/>
          </a:p>
        </p:txBody>
      </p:sp>
    </p:spTree>
    <p:extLst>
      <p:ext uri="{BB962C8B-B14F-4D97-AF65-F5344CB8AC3E}">
        <p14:creationId xmlns:p14="http://schemas.microsoft.com/office/powerpoint/2010/main" val="321968593"/>
      </p:ext>
    </p:extLst>
  </p:cSld>
  <p:clrMapOvr>
    <a:masterClrMapping/>
  </p:clrMapOvr>
</p:sld>
</file>

<file path=ppt/theme/theme1.xml><?xml version="1.0" encoding="utf-8"?>
<a:theme xmlns:a="http://schemas.openxmlformats.org/drawingml/2006/main" name="VisionCubePPT">
  <a:themeElements>
    <a:clrScheme name="고려청자">
      <a:dk1>
        <a:sysClr val="windowText" lastClr="000000"/>
      </a:dk1>
      <a:lt1>
        <a:sysClr val="window" lastClr="FFFFFF"/>
      </a:lt1>
      <a:dk2>
        <a:srgbClr val="005466"/>
      </a:dk2>
      <a:lt2>
        <a:srgbClr val="D9F3F4"/>
      </a:lt2>
      <a:accent1>
        <a:srgbClr val="3F949A"/>
      </a:accent1>
      <a:accent2>
        <a:srgbClr val="4764B0"/>
      </a:accent2>
      <a:accent3>
        <a:srgbClr val="4FADD1"/>
      </a:accent3>
      <a:accent4>
        <a:srgbClr val="85B692"/>
      </a:accent4>
      <a:accent5>
        <a:srgbClr val="6B94E2"/>
      </a:accent5>
      <a:accent6>
        <a:srgbClr val="819BAB"/>
      </a:accent6>
      <a:hlink>
        <a:srgbClr val="7C0808"/>
      </a:hlink>
      <a:folHlink>
        <a:srgbClr val="0D356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PT_USCL" id="{FD73750D-133E-47CF-920E-5A42F648706E}" vid="{453F82DD-B8C1-40E7-A952-611747B2ADFB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1497</TotalTime>
  <Words>1559</Words>
  <Application>Microsoft Office PowerPoint</Application>
  <PresentationFormat>화면 슬라이드 쇼(4:3)</PresentationFormat>
  <Paragraphs>484</Paragraphs>
  <Slides>22</Slides>
  <Notes>22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31" baseType="lpstr">
      <vt:lpstr>HCI Poppy</vt:lpstr>
      <vt:lpstr>HYGothic-Extra</vt:lpstr>
      <vt:lpstr>HYGothic-Extra</vt:lpstr>
      <vt:lpstr>Malgun Gothic</vt:lpstr>
      <vt:lpstr>Malgun Gothic</vt:lpstr>
      <vt:lpstr>Arial</vt:lpstr>
      <vt:lpstr>Calibri</vt:lpstr>
      <vt:lpstr>Courier New</vt:lpstr>
      <vt:lpstr>VisionCubePPT</vt:lpstr>
      <vt:lpstr>C&amp;DHS(Command &amp; Data Handling System)</vt:lpstr>
      <vt:lpstr>Contents</vt:lpstr>
      <vt:lpstr>C&amp;DHS 개요</vt:lpstr>
      <vt:lpstr>C&amp;DHS 요구조건</vt:lpstr>
      <vt:lpstr>Action Items</vt:lpstr>
      <vt:lpstr>PDR 이후 변경 사항</vt:lpstr>
      <vt:lpstr>C&amp;DHS 보드 설계(1)</vt:lpstr>
      <vt:lpstr>C&amp;DHS 보드 설계(2)</vt:lpstr>
      <vt:lpstr>TASK 별 우선순위 및 빈도</vt:lpstr>
      <vt:lpstr>운용 모드별 TASK 동작</vt:lpstr>
      <vt:lpstr>TASK 별 알고리즘 (1) </vt:lpstr>
      <vt:lpstr>TASK 별 알고리즘 (2)</vt:lpstr>
      <vt:lpstr>TASK 별 알고리즘 (3) </vt:lpstr>
      <vt:lpstr>TASK 별 알고리즘 (4) </vt:lpstr>
      <vt:lpstr>Data Managment - Mission Data 관리</vt:lpstr>
      <vt:lpstr>Data Management - Data packet</vt:lpstr>
      <vt:lpstr>Data Management - Data packet</vt:lpstr>
      <vt:lpstr>Data Management - Data packet</vt:lpstr>
      <vt:lpstr>Data Management - Data packet</vt:lpstr>
      <vt:lpstr>Data Management - Data packet</vt:lpstr>
      <vt:lpstr>UART, ADC, I2C 활용 및 검증</vt:lpstr>
      <vt:lpstr>위험요소 관리 및 향후 계획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C&amp;DHS(Command &amp; Data Handling System)</dc:title>
  <dc:creator>김현근</dc:creator>
  <cp:lastModifiedBy>김현근</cp:lastModifiedBy>
  <cp:revision>251</cp:revision>
  <dcterms:created xsi:type="dcterms:W3CDTF">2016-02-14T08:30:47Z</dcterms:created>
  <dcterms:modified xsi:type="dcterms:W3CDTF">2016-08-02T00:43:49Z</dcterms:modified>
</cp:coreProperties>
</file>